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239C-9E66-4F3B-9C5B-B60F48A52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864E9-047F-436B-824D-2CC3A0A8F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CBEDB-C686-4FA7-A9CB-E2A9FB76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20E-DACD-4364-8A20-1A287A5E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0CCA-0B1B-49EC-89F9-3C3AD35F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52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7F32-2DFC-494E-B73F-0A481FF3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17E4D-8662-415C-B2D1-D3021C9D2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85870-FE02-4A1D-8FDB-B52EE2CB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87606-1A01-4D24-B3B1-EB365F03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BB847-57B9-438A-8D9A-048A5E17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36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60132-1D27-41FD-9C4E-146B3CCB3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63D0F-1415-4ACE-B54D-2F860BC1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07E5-143D-4DEE-8110-6DF90F9B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10B1F-28C4-45BB-A728-A98F8872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3D2B8-EDB5-4B0A-BDEB-C6B3EF0C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6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EE06-F0B1-49AE-BC19-CC5C12C5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1BC5-3595-4F12-AC83-D261D859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FDD90-DA30-4976-AB52-EAA1613C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B5A2-6D03-4C58-871E-8FA927F5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DCC4-4643-40D1-99B8-DB64F1EC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21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C130-5DA8-47B0-A455-623EBE75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47FB6-9437-44E4-A10E-663D8F682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7E9E8-25D0-4F75-99A3-072C6F72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5661C-8390-463C-995B-DCAD8CA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E13D0-7BC0-4A07-A851-EF991F0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54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F3F5-5600-4D29-B893-F386D6A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641A2-CF3E-46A0-862B-30F6BF107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D97E9-CDEA-4D9A-9288-A1166371A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70238-36EA-47E1-9192-B2C272D0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801CA-7EB5-45DF-9A77-D0773B0E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00F85-17F1-4F4D-AE96-EBDDE27D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10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287E-B95E-4CD4-93A2-1278961E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597E5-2760-4D33-821C-9C74ABD57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0C5A1-A3B0-4E67-970D-F56E7B6E5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6123A-4739-42AB-8B37-F452330C6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33362-ACDF-4B24-81F9-D0F92D500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4E746-CDA1-463A-B148-C73105A1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F06D6-0566-42F0-900A-81D147C9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5C869-EA95-4F27-8FF0-3B70C89C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D80-6D39-4D84-8E68-008BE5B7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2D382-2809-4DA5-BD78-E8CDA700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63BC4-8C3E-4CA4-9641-C1D0AC91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5D42E-B076-4A52-BCBB-0E8D0237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13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F30A3-96B5-4B8D-9C31-EA698E02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CF1B5-C6FA-438C-B921-15E3CAC9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3DC5A-9D57-4653-BFF9-CB6E6602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642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7C4E-35B5-486A-A531-ED62E66D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40CD-DA39-46C8-AE0C-C1DE1A3F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E6426-3F3B-4304-9099-742CD26F9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9AD8E-103E-4BC1-BF42-BC4DAA5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71A8F-8B30-433F-83D8-B6B01D45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4867E-ED56-42D6-A6B2-15AA21F4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97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1DA1-EADF-40DA-9CA8-AB0C73F10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F3280-6761-49ED-8D84-37E24EBF5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49233-39B3-4229-B6E4-1DE4DD477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4BDFF-BE42-4A66-AC23-DC6606A4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CC3B3-E05F-4AEB-8AAA-1DA92F92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86495-DB3B-4EF5-9727-597768FA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650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781E3-0E08-456E-BB57-AF053E93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E76BD-0F78-4F6A-BEBF-D10E24A5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C715F-B904-4883-98DD-B2B482846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8D5C9-111D-423F-B320-D61D50F7F652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49095-D8EB-4B5E-8F6C-CB915ED64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1CBBC-43CE-4A13-8033-AECC8D17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890B-6F6E-4299-AEB1-79D79F00C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79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57B623-28C3-4816-BAF4-8674249671EB}"/>
              </a:ext>
            </a:extLst>
          </p:cNvPr>
          <p:cNvSpPr txBox="1"/>
          <p:nvPr/>
        </p:nvSpPr>
        <p:spPr>
          <a:xfrm>
            <a:off x="3902966" y="444617"/>
            <a:ext cx="16610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3600" dirty="0"/>
              <a:t>Beer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624EE-9106-4BB6-97DD-9DFF9249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945" y="636812"/>
            <a:ext cx="4347967" cy="4896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D7A35-1BE5-42C2-A592-2D0C5A863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50" y="1716007"/>
            <a:ext cx="5637083" cy="3425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C5B415-3C1B-496C-8A32-3E765C35276F}"/>
              </a:ext>
            </a:extLst>
          </p:cNvPr>
          <p:cNvSpPr txBox="1"/>
          <p:nvPr/>
        </p:nvSpPr>
        <p:spPr>
          <a:xfrm>
            <a:off x="1635853" y="5588193"/>
            <a:ext cx="687897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ethanol produced from fermentation of malt</a:t>
            </a:r>
            <a:r>
              <a:rPr lang="en-A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16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4CF4A7-C163-41DC-A3A6-57B7E5DE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531" y="0"/>
            <a:ext cx="4708689" cy="63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>
            <a:extLst>
              <a:ext uri="{FF2B5EF4-FFF2-40B4-BE49-F238E27FC236}">
                <a16:creationId xmlns:a16="http://schemas.microsoft.com/office/drawing/2014/main" id="{51827472-BF3E-4D81-92D9-CC792756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65" y="457200"/>
            <a:ext cx="1987324" cy="8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4">
            <a:extLst>
              <a:ext uri="{FF2B5EF4-FFF2-40B4-BE49-F238E27FC236}">
                <a16:creationId xmlns:a16="http://schemas.microsoft.com/office/drawing/2014/main" id="{35D820CD-4401-4F53-B046-5A2838A8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65" y="2989752"/>
            <a:ext cx="2532681" cy="13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A68FC3FB-E35C-4FB3-A556-BCF4BE63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3E7D6-8501-4EFC-BAAF-1CB0AF3BB6A5}"/>
              </a:ext>
            </a:extLst>
          </p:cNvPr>
          <p:cNvSpPr txBox="1"/>
          <p:nvPr/>
        </p:nvSpPr>
        <p:spPr>
          <a:xfrm>
            <a:off x="888722" y="1340455"/>
            <a:ext cx="2977538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dirty="0"/>
              <a:t>Raw materials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/>
              <a:t>barley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/>
              <a:t>hops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/>
              <a:t>yeast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/>
              <a:t>sugar</a:t>
            </a:r>
          </a:p>
          <a:p>
            <a:endParaRPr lang="en-AU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CC9FB-2AC8-411D-B615-B1E9CA4528EF}"/>
              </a:ext>
            </a:extLst>
          </p:cNvPr>
          <p:cNvSpPr txBox="1"/>
          <p:nvPr/>
        </p:nvSpPr>
        <p:spPr>
          <a:xfrm>
            <a:off x="5860107" y="4454108"/>
            <a:ext cx="917196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hops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F7A31-11AA-466C-B6EB-1A94FAC0894A}"/>
              </a:ext>
            </a:extLst>
          </p:cNvPr>
          <p:cNvSpPr txBox="1"/>
          <p:nvPr/>
        </p:nvSpPr>
        <p:spPr>
          <a:xfrm>
            <a:off x="5587429" y="1502498"/>
            <a:ext cx="118987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barley</a:t>
            </a:r>
          </a:p>
        </p:txBody>
      </p:sp>
    </p:spTree>
    <p:extLst>
      <p:ext uri="{BB962C8B-B14F-4D97-AF65-F5344CB8AC3E}">
        <p14:creationId xmlns:p14="http://schemas.microsoft.com/office/powerpoint/2010/main" val="11311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4FE938-4E38-4B6A-A557-8E9759641851}"/>
              </a:ext>
            </a:extLst>
          </p:cNvPr>
          <p:cNvSpPr txBox="1"/>
          <p:nvPr/>
        </p:nvSpPr>
        <p:spPr>
          <a:xfrm>
            <a:off x="3029129" y="780176"/>
            <a:ext cx="52326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dirty="0"/>
              <a:t>Brewing - start to finish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2FD24-B4F2-402E-8201-B9FAED2A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38" y="1671332"/>
            <a:ext cx="58197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F07A9-05B6-4507-942A-EF4068F8D3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16" y="947342"/>
            <a:ext cx="2941238" cy="3104541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5503B47-AB52-4204-B520-10B5F7E13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884" y="1210304"/>
            <a:ext cx="5461233" cy="3352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5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Milling and mashing</a:t>
            </a:r>
            <a:r>
              <a:rPr lang="en-AU" sz="25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5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Malt is crushed to help water absorption.</a:t>
            </a:r>
            <a:endParaRPr lang="en-AU" sz="25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5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Enzymes (amylase) act to convert starch to sugars.</a:t>
            </a:r>
            <a:endParaRPr lang="en-AU" sz="25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5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Husks removed to leave wort.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5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 barley is crushed and soaked to produce sugars)</a:t>
            </a:r>
            <a:endParaRPr lang="en-AU" sz="25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4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6">
            <a:extLst>
              <a:ext uri="{FF2B5EF4-FFF2-40B4-BE49-F238E27FC236}">
                <a16:creationId xmlns:a16="http://schemas.microsoft.com/office/drawing/2014/main" id="{8091CECD-9A91-4E16-8C71-249896A7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95" y="605713"/>
            <a:ext cx="2756791" cy="41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44F83FB4-A216-490F-BDFD-37BBC7687B7B}"/>
              </a:ext>
            </a:extLst>
          </p:cNvPr>
          <p:cNvSpPr/>
          <p:nvPr/>
        </p:nvSpPr>
        <p:spPr>
          <a:xfrm>
            <a:off x="2914015" y="7969885"/>
            <a:ext cx="679450" cy="508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3074" name="Picture 18">
            <a:extLst>
              <a:ext uri="{FF2B5EF4-FFF2-40B4-BE49-F238E27FC236}">
                <a16:creationId xmlns:a16="http://schemas.microsoft.com/office/drawing/2014/main" id="{287B30D0-3500-436A-A7E3-AA013319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34" y="1595801"/>
            <a:ext cx="3387873" cy="18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513ADEE-59CB-4CF3-8BBA-CB945584E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7CA15-F314-4B3B-9093-B9EA6F929AD0}"/>
              </a:ext>
            </a:extLst>
          </p:cNvPr>
          <p:cNvSpPr txBox="1"/>
          <p:nvPr/>
        </p:nvSpPr>
        <p:spPr>
          <a:xfrm>
            <a:off x="1115736" y="5202480"/>
            <a:ext cx="983189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Amylopectin (starch)is a polysaccharide formed from glucose. Maltase can break the starch down to maltose disaccharide. The </a:t>
            </a:r>
            <a:r>
              <a:rPr lang="en-AU" sz="2000" dirty="0" err="1"/>
              <a:t>dissacharide</a:t>
            </a:r>
            <a:r>
              <a:rPr lang="en-AU" sz="2000" dirty="0"/>
              <a:t> will eventually be converted to ethanol.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DFEDFEE-1CF4-4702-9074-B6BB9AE7A330}"/>
              </a:ext>
            </a:extLst>
          </p:cNvPr>
          <p:cNvSpPr/>
          <p:nvPr/>
        </p:nvSpPr>
        <p:spPr>
          <a:xfrm>
            <a:off x="4695039" y="2277647"/>
            <a:ext cx="1400961" cy="503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37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9">
            <a:extLst>
              <a:ext uri="{FF2B5EF4-FFF2-40B4-BE49-F238E27FC236}">
                <a16:creationId xmlns:a16="http://schemas.microsoft.com/office/drawing/2014/main" id="{4006013D-1BCA-48B5-BDCB-D898C61A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6" y="3641777"/>
            <a:ext cx="2303664" cy="22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0">
            <a:extLst>
              <a:ext uri="{FF2B5EF4-FFF2-40B4-BE49-F238E27FC236}">
                <a16:creationId xmlns:a16="http://schemas.microsoft.com/office/drawing/2014/main" id="{51B331F6-6427-4664-A494-79FC2FE3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9" y="3549538"/>
            <a:ext cx="2683214" cy="24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1">
            <a:extLst>
              <a:ext uri="{FF2B5EF4-FFF2-40B4-BE49-F238E27FC236}">
                <a16:creationId xmlns:a16="http://schemas.microsoft.com/office/drawing/2014/main" id="{E66AE664-CA4E-4DAC-B536-C9FBA52F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36" y="4161344"/>
            <a:ext cx="2557740" cy="11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1422CF-C0CB-4F9F-9B4C-56662E4DD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73845-BEF2-45E8-834C-18282E01C5D5}"/>
              </a:ext>
            </a:extLst>
          </p:cNvPr>
          <p:cNvSpPr txBox="1"/>
          <p:nvPr/>
        </p:nvSpPr>
        <p:spPr>
          <a:xfrm>
            <a:off x="609600" y="742973"/>
            <a:ext cx="456640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The mash is boiled with the flowers of the hops. The hops add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flavours (esters)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alpha acids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essential oils.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DF259-08EE-4C23-9578-C0DDAA462E6A}"/>
              </a:ext>
            </a:extLst>
          </p:cNvPr>
          <p:cNvSpPr txBox="1"/>
          <p:nvPr/>
        </p:nvSpPr>
        <p:spPr>
          <a:xfrm>
            <a:off x="8295315" y="5406476"/>
            <a:ext cx="10164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ester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794836-168E-4C37-BE06-F0C89B182216}"/>
              </a:ext>
            </a:extLst>
          </p:cNvPr>
          <p:cNvSpPr txBox="1"/>
          <p:nvPr/>
        </p:nvSpPr>
        <p:spPr>
          <a:xfrm>
            <a:off x="609600" y="5970292"/>
            <a:ext cx="178126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essential oil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921F86-2413-4DA7-AAC0-207925FDCF2D}"/>
              </a:ext>
            </a:extLst>
          </p:cNvPr>
          <p:cNvSpPr txBox="1"/>
          <p:nvPr/>
        </p:nvSpPr>
        <p:spPr>
          <a:xfrm>
            <a:off x="3372374" y="5938490"/>
            <a:ext cx="24747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Alpha acid (bitter)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D1958-A827-4209-84DA-CF589418B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021" y="373697"/>
            <a:ext cx="5610379" cy="33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48BD0-54F7-413A-ADAF-9AD7C92B8D6C}"/>
              </a:ext>
            </a:extLst>
          </p:cNvPr>
          <p:cNvSpPr/>
          <p:nvPr/>
        </p:nvSpPr>
        <p:spPr>
          <a:xfrm>
            <a:off x="648747" y="540051"/>
            <a:ext cx="7522129" cy="48553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Fermentation</a:t>
            </a:r>
            <a:endParaRPr lang="en-A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wort is then cooled for fermentation. A simplified fermentation reaction 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A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yeast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AU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AU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AU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2C</a:t>
            </a:r>
            <a:r>
              <a:rPr lang="en-AU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AU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OH(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+   2CO</a:t>
            </a:r>
            <a:r>
              <a:rPr lang="en-AU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glucose                                 ethanol                carbon dioxide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carbon dioxide produced provides the carbonation in beer when the pressure is released.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beer manufacturer chooses different strategies to mature, age and sometimes filter the beer that has been formed.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Yeast is a catalyst.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79915-69D4-49D8-B159-EAAC4DEA6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68032" y="265945"/>
            <a:ext cx="2596379" cy="55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7AE7B0-E7DD-4815-83BD-0ED77533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452562"/>
            <a:ext cx="5524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3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080D1-B5D4-4BAC-ABB9-8BD7ED7F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578" y="1142563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0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199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5</cp:revision>
  <dcterms:created xsi:type="dcterms:W3CDTF">2019-08-27T11:53:42Z</dcterms:created>
  <dcterms:modified xsi:type="dcterms:W3CDTF">2019-08-27T12:40:56Z</dcterms:modified>
</cp:coreProperties>
</file>