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7"/>
  </p:notesMasterIdLst>
  <p:handoutMasterIdLst>
    <p:handoutMasterId r:id="rId28"/>
  </p:handoutMasterIdLst>
  <p:sldIdLst>
    <p:sldId id="272" r:id="rId3"/>
    <p:sldId id="293" r:id="rId4"/>
    <p:sldId id="294" r:id="rId5"/>
    <p:sldId id="265" r:id="rId6"/>
    <p:sldId id="266" r:id="rId7"/>
    <p:sldId id="282" r:id="rId8"/>
    <p:sldId id="270" r:id="rId9"/>
    <p:sldId id="273" r:id="rId10"/>
    <p:sldId id="280" r:id="rId11"/>
    <p:sldId id="274" r:id="rId12"/>
    <p:sldId id="290" r:id="rId13"/>
    <p:sldId id="281" r:id="rId14"/>
    <p:sldId id="291" r:id="rId15"/>
    <p:sldId id="289" r:id="rId16"/>
    <p:sldId id="276" r:id="rId17"/>
    <p:sldId id="285" r:id="rId18"/>
    <p:sldId id="286" r:id="rId19"/>
    <p:sldId id="283" r:id="rId20"/>
    <p:sldId id="288" r:id="rId21"/>
    <p:sldId id="295" r:id="rId22"/>
    <p:sldId id="284" r:id="rId23"/>
    <p:sldId id="292" r:id="rId24"/>
    <p:sldId id="287" r:id="rId25"/>
    <p:sldId id="27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93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12/31/2017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12/31/2017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12/31/2017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12/31/2017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12/31/2017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12/31/2017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12/31/2017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12/31/2017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12/31/2017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12/31/2017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12/31/2017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12/31/2017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12/31/2017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Tuberculosis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Heart" TargetMode="External"/><Relationship Id="rId3" Type="http://schemas.openxmlformats.org/officeDocument/2006/relationships/hyperlink" Target="https://en.wikipedia.org/wiki/Malaria" TargetMode="External"/><Relationship Id="rId7" Type="http://schemas.openxmlformats.org/officeDocument/2006/relationships/hyperlink" Target="https://en.wikipedia.org/wiki/Class_I_antiarrhythmic_agent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edication" TargetMode="External"/><Relationship Id="rId11" Type="http://schemas.openxmlformats.org/officeDocument/2006/relationships/hyperlink" Target="https://en.wikipedia.org/wiki/Quinine" TargetMode="External"/><Relationship Id="rId5" Type="http://schemas.openxmlformats.org/officeDocument/2006/relationships/hyperlink" Target="https://en.wikipedia.org/wiki/Pharmaceutical" TargetMode="External"/><Relationship Id="rId10" Type="http://schemas.openxmlformats.org/officeDocument/2006/relationships/hyperlink" Target="https://en.wikipedia.org/wiki/Stereoisomer" TargetMode="External"/><Relationship Id="rId4" Type="http://schemas.openxmlformats.org/officeDocument/2006/relationships/hyperlink" Target="https://en.wikipedia.org/wiki/Babesiosis" TargetMode="External"/><Relationship Id="rId9" Type="http://schemas.openxmlformats.org/officeDocument/2006/relationships/hyperlink" Target="https://en.wikipedia.org/wiki/Quinidine#cite_note-pmid9414330-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rketamine" TargetMode="External"/><Relationship Id="rId2" Type="http://schemas.openxmlformats.org/officeDocument/2006/relationships/hyperlink" Target="https://en.wikipedia.org/wiki/Esketamin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rontal_cortex" TargetMode="External"/><Relationship Id="rId4" Type="http://schemas.openxmlformats.org/officeDocument/2006/relationships/hyperlink" Target="https://en.wikipedia.org/wiki/Glucos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8.wmf"/><Relationship Id="rId7" Type="http://schemas.openxmlformats.org/officeDocument/2006/relationships/hyperlink" Target="http://geekphilosopher.com/bkg/fruitOrange2.htm" TargetMode="External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6" Type="http://schemas.openxmlformats.org/officeDocument/2006/relationships/image" Target="http://geekphilosopher.com/thumbnails/fruitLemons1.jpg" TargetMode="External"/><Relationship Id="rId5" Type="http://schemas.openxmlformats.org/officeDocument/2006/relationships/image" Target="../media/image19.jpeg"/><Relationship Id="rId4" Type="http://schemas.openxmlformats.org/officeDocument/2006/relationships/hyperlink" Target="http://geekphilosopher.com/bkg/fruitLemon1.ht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iscovery_and_development_of_thalidomide_and_its_analogs" TargetMode="External"/><Relationship Id="rId2" Type="http://schemas.openxmlformats.org/officeDocument/2006/relationships/hyperlink" Target="https://en.wikipedia.org/wiki/Immunotherap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en.wikipedia.org/wiki/Leprosy" TargetMode="External"/><Relationship Id="rId4" Type="http://schemas.openxmlformats.org/officeDocument/2006/relationships/hyperlink" Target="https://en.wikipedia.org/wiki/Multiple_myelo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6611" y="1365161"/>
            <a:ext cx="5556161" cy="3464415"/>
          </a:xfrm>
        </p:spPr>
        <p:txBody>
          <a:bodyPr/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Case study of </a:t>
            </a:r>
            <a:br>
              <a:rPr lang="en-US" sz="5400" b="1" dirty="0" smtClean="0">
                <a:solidFill>
                  <a:srgbClr val="00B050"/>
                </a:solidFill>
              </a:rPr>
            </a:br>
            <a:r>
              <a:rPr lang="en-US" sz="5400" b="1" dirty="0" smtClean="0">
                <a:solidFill>
                  <a:srgbClr val="00B050"/>
                </a:solidFill>
              </a:rPr>
              <a:t>stereochemistry and drug design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73520"/>
            <a:ext cx="9601200" cy="68386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Prepared by: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arzoo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dharasandiya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guided by: uttam more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Department of pharmaceutical chemistry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Shree dhanvantry pharmacy college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9290" y="1692365"/>
            <a:ext cx="3902300" cy="313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naproxen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3402" y="2550016"/>
            <a:ext cx="6465195" cy="243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1136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848975"/>
          </a:xfrm>
        </p:spPr>
        <p:txBody>
          <a:bodyPr/>
          <a:lstStyle/>
          <a:p>
            <a:r>
              <a:rPr lang="en-US" b="1" dirty="0" smtClean="0"/>
              <a:t>STEREOSELECTIVE SYNTHESIS OF NAPROXEN</a:t>
            </a:r>
            <a:endParaRPr lang="en-US" b="1" dirty="0"/>
          </a:p>
        </p:txBody>
      </p:sp>
      <p:pic>
        <p:nvPicPr>
          <p:cNvPr id="6148" name="Picture 4" descr="Image result for stereoselective synthesis of naprox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38"/>
          <a:stretch/>
        </p:blipFill>
        <p:spPr bwMode="auto">
          <a:xfrm>
            <a:off x="2202288" y="1481070"/>
            <a:ext cx="7386571" cy="466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5518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naproxen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)-(+)-naproxen is used to treat arthritis pain, but (</a:t>
            </a:r>
            <a:r>
              <a:rPr lang="en-US" i="1" dirty="0"/>
              <a:t>R</a:t>
            </a:r>
            <a:r>
              <a:rPr lang="en-US" dirty="0"/>
              <a:t>)-(–)-naproxen causes liver poisoning with no analgesic effect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Mechanism of liver damage</a:t>
            </a:r>
          </a:p>
          <a:p>
            <a:r>
              <a:rPr lang="en-US" dirty="0"/>
              <a:t>The mechanism of hepatotoxicity from naproxen is not known, but it is metabolized by the cytochrome P450 system and idiosyncratic injury may be due to a toxic metabolite.  Cross sensitivity to hepatic injury with </a:t>
            </a:r>
            <a:r>
              <a:rPr lang="en-US" dirty="0" err="1"/>
              <a:t>fenoprofen</a:t>
            </a:r>
            <a:r>
              <a:rPr lang="en-US" dirty="0"/>
              <a:t> suggests that the propionic acid may be responsible for the injury.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715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DIETHYLSTILBESTEROL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001"/>
          <a:stretch/>
        </p:blipFill>
        <p:spPr>
          <a:xfrm>
            <a:off x="2485623" y="1687132"/>
            <a:ext cx="7263684" cy="33356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87132" y="5190186"/>
            <a:ext cx="8899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Diethylstilbesterol</a:t>
            </a:r>
            <a:r>
              <a:rPr lang="en-US" dirty="0" smtClean="0"/>
              <a:t> is used in the prostate cancer. Out of the two forms trans form is 14 times more potent than the </a:t>
            </a:r>
            <a:r>
              <a:rPr lang="en-US" dirty="0" err="1" smtClean="0"/>
              <a:t>cis</a:t>
            </a:r>
            <a:r>
              <a:rPr lang="en-US" dirty="0" smtClean="0"/>
              <a:t>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7157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ETHAMBUTOL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57623" y="2137893"/>
            <a:ext cx="2610386" cy="19189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679" y="2137893"/>
            <a:ext cx="2919479" cy="19189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67813" y="4559120"/>
            <a:ext cx="326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,</a:t>
            </a:r>
            <a:r>
              <a:rPr lang="en-US" i="1" dirty="0"/>
              <a:t>S</a:t>
            </a:r>
            <a:r>
              <a:rPr lang="en-US" dirty="0"/>
              <a:t>)-(+)-enantiomer is used to treat </a:t>
            </a:r>
            <a:r>
              <a:rPr lang="en-US" dirty="0">
                <a:hlinkClick r:id="rId4" tooltip="Tuberculosis"/>
              </a:rPr>
              <a:t>tuberculosis</a:t>
            </a:r>
            <a:r>
              <a:rPr lang="en-US" dirty="0"/>
              <a:t>,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57623" y="4559121"/>
            <a:ext cx="2871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(</a:t>
            </a:r>
            <a:r>
              <a:rPr lang="en-US" i="1" dirty="0"/>
              <a:t>R</a:t>
            </a:r>
            <a:r>
              <a:rPr lang="en-US" dirty="0"/>
              <a:t>,</a:t>
            </a:r>
            <a:r>
              <a:rPr lang="en-US" i="1" dirty="0"/>
              <a:t>R</a:t>
            </a:r>
            <a:r>
              <a:rPr lang="en-US" dirty="0"/>
              <a:t>)-(–)-</a:t>
            </a:r>
            <a:r>
              <a:rPr lang="en-US" dirty="0" err="1"/>
              <a:t>ethambutol</a:t>
            </a:r>
            <a:r>
              <a:rPr lang="en-US" dirty="0"/>
              <a:t> causes blindness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765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58823"/>
          </a:xfrm>
        </p:spPr>
        <p:txBody>
          <a:bodyPr/>
          <a:lstStyle/>
          <a:p>
            <a:pPr algn="ctr"/>
            <a:r>
              <a:rPr lang="en-US" dirty="0" smtClean="0"/>
              <a:t>QUININE &amp; quinidine</a:t>
            </a:r>
            <a:endParaRPr lang="en-US" dirty="0"/>
          </a:p>
        </p:txBody>
      </p:sp>
      <p:pic>
        <p:nvPicPr>
          <p:cNvPr id="1026" name="Picture 2" descr="quinine carbon atom numbering scheme left and asymmetric centers righ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51" y="1535160"/>
            <a:ext cx="6595332" cy="191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3853" y="3982147"/>
            <a:ext cx="3451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Quinine</a:t>
            </a:r>
            <a:r>
              <a:rPr lang="en-US" dirty="0"/>
              <a:t> is a medication used to treat </a:t>
            </a:r>
            <a:r>
              <a:rPr lang="en-US" dirty="0">
                <a:hlinkClick r:id="rId3" tooltip="Malaria"/>
              </a:rPr>
              <a:t>malaria</a:t>
            </a:r>
            <a:r>
              <a:rPr lang="en-US" dirty="0"/>
              <a:t> and </a:t>
            </a:r>
            <a:r>
              <a:rPr lang="en-US" dirty="0" err="1">
                <a:hlinkClick r:id="rId4" tooltip="Babesiosis"/>
              </a:rPr>
              <a:t>babesiosis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97014" y="3788964"/>
            <a:ext cx="39022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Quinidine</a:t>
            </a:r>
            <a:r>
              <a:rPr lang="en-US" dirty="0"/>
              <a:t> is a </a:t>
            </a:r>
            <a:r>
              <a:rPr lang="en-US" dirty="0">
                <a:hlinkClick r:id="rId5" tooltip="Pharmaceutical"/>
              </a:rPr>
              <a:t>pharmaceutical</a:t>
            </a:r>
            <a:r>
              <a:rPr lang="en-US" dirty="0"/>
              <a:t> </a:t>
            </a:r>
            <a:r>
              <a:rPr lang="en-US" dirty="0">
                <a:hlinkClick r:id="rId6" tooltip="Medication"/>
              </a:rPr>
              <a:t>agent</a:t>
            </a:r>
            <a:r>
              <a:rPr lang="en-US" dirty="0"/>
              <a:t> that acts as a </a:t>
            </a:r>
            <a:r>
              <a:rPr lang="en-US" dirty="0">
                <a:hlinkClick r:id="rId7" tooltip="Class I antiarrhythmic agent"/>
              </a:rPr>
              <a:t>class I antiarrhythmic agent</a:t>
            </a:r>
            <a:r>
              <a:rPr lang="en-US" dirty="0"/>
              <a:t> (</a:t>
            </a:r>
            <a:r>
              <a:rPr lang="en-US" dirty="0" err="1"/>
              <a:t>Ia</a:t>
            </a:r>
            <a:r>
              <a:rPr lang="en-US" dirty="0"/>
              <a:t>) in the </a:t>
            </a:r>
            <a:r>
              <a:rPr lang="en-US" dirty="0">
                <a:hlinkClick r:id="rId8" tooltip="Heart"/>
              </a:rPr>
              <a:t>heart</a:t>
            </a:r>
            <a:r>
              <a:rPr lang="en-US" dirty="0"/>
              <a:t>.</a:t>
            </a:r>
            <a:r>
              <a:rPr lang="en-US" baseline="30000" dirty="0">
                <a:hlinkClick r:id="rId9"/>
              </a:rPr>
              <a:t>[1]</a:t>
            </a:r>
            <a:r>
              <a:rPr lang="en-US" dirty="0"/>
              <a:t> It is a </a:t>
            </a:r>
            <a:r>
              <a:rPr lang="en-US" dirty="0">
                <a:hlinkClick r:id="rId10" tooltip="Stereoisomer"/>
              </a:rPr>
              <a:t>stereoisomer</a:t>
            </a:r>
            <a:r>
              <a:rPr lang="en-US" dirty="0"/>
              <a:t> of </a:t>
            </a:r>
            <a:r>
              <a:rPr lang="en-US" dirty="0">
                <a:hlinkClick r:id="rId11" tooltip="Quinine"/>
              </a:rPr>
              <a:t>quinine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65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810339"/>
          </a:xfrm>
        </p:spPr>
        <p:txBody>
          <a:bodyPr/>
          <a:lstStyle/>
          <a:p>
            <a:r>
              <a:rPr lang="en-US" dirty="0" smtClean="0"/>
              <a:t>Amphetamine &amp; </a:t>
            </a:r>
            <a:r>
              <a:rPr lang="en-US" dirty="0" err="1" smtClean="0"/>
              <a:t>dextroamphetamine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503599" y="1888142"/>
            <a:ext cx="2857500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6521808" y="1888142"/>
            <a:ext cx="2857500" cy="2857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03599" y="5197789"/>
            <a:ext cx="2756078" cy="37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amphetamine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21808" y="5197789"/>
            <a:ext cx="285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dextroamphetamine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77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it comes to contraindications, the amphetamine is noted to increase cardiac output and blood pressure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Thus, this drug is often prohibited for use by people who are suffering from heart diseases and </a:t>
            </a:r>
            <a:r>
              <a:rPr lang="en-US" dirty="0" smtClean="0"/>
              <a:t>hypertension.</a:t>
            </a:r>
          </a:p>
          <a:p>
            <a:r>
              <a:rPr lang="en-US" dirty="0"/>
              <a:t>There are some indications that people who take the drugs together with MAOI or monoamine oxidase inhibitors can lead to life threatening </a:t>
            </a:r>
            <a:r>
              <a:rPr lang="en-US" dirty="0" smtClean="0"/>
              <a:t>situations.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the other hand, the </a:t>
            </a:r>
            <a:r>
              <a:rPr lang="en-US" dirty="0" err="1"/>
              <a:t>dextroamphetamine</a:t>
            </a:r>
            <a:r>
              <a:rPr lang="en-US" dirty="0"/>
              <a:t> is noted to have contraindications of advanced arteriosclerosis, symptomatic cardiovascular diseases, hypersensitivity and </a:t>
            </a:r>
            <a:r>
              <a:rPr lang="en-US" dirty="0" smtClean="0"/>
              <a:t>glaucoma.</a:t>
            </a:r>
          </a:p>
          <a:p>
            <a:r>
              <a:rPr lang="en-US" dirty="0"/>
              <a:t>It is also noted that persons who have taken MAOI drugs with the </a:t>
            </a:r>
            <a:r>
              <a:rPr lang="en-US" dirty="0" err="1"/>
              <a:t>dextroamphetamine</a:t>
            </a:r>
            <a:r>
              <a:rPr lang="en-US" dirty="0"/>
              <a:t> can have effects of hypertensive crises.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5997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3940" y="1647467"/>
            <a:ext cx="7884307" cy="4701818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4240055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drug is available as a mixture of both (</a:t>
            </a:r>
            <a:r>
              <a:rPr lang="en-US" i="1" dirty="0"/>
              <a:t>S</a:t>
            </a:r>
            <a:r>
              <a:rPr lang="en-US" dirty="0"/>
              <a:t>)-(–)-ketamine, also known as </a:t>
            </a:r>
            <a:r>
              <a:rPr lang="en-US" dirty="0" err="1">
                <a:hlinkClick r:id="rId2" tooltip="Esketamine"/>
              </a:rPr>
              <a:t>esketamine</a:t>
            </a:r>
            <a:r>
              <a:rPr lang="en-US" dirty="0"/>
              <a:t>, and (</a:t>
            </a:r>
            <a:r>
              <a:rPr lang="en-US" i="1" dirty="0"/>
              <a:t>R</a:t>
            </a:r>
            <a:r>
              <a:rPr lang="en-US" dirty="0"/>
              <a:t>)-(–)-ketamine, also known as </a:t>
            </a:r>
            <a:r>
              <a:rPr lang="en-US" dirty="0" err="1">
                <a:hlinkClick r:id="rId3" tooltip="Arketamine"/>
              </a:rPr>
              <a:t>arketamine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Pure </a:t>
            </a:r>
            <a:r>
              <a:rPr lang="en-US" dirty="0" err="1"/>
              <a:t>esketamine</a:t>
            </a:r>
            <a:r>
              <a:rPr lang="en-US" dirty="0"/>
              <a:t> is also available.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two have different dissociative and hallucinogenic properties, with </a:t>
            </a:r>
            <a:r>
              <a:rPr lang="en-US" dirty="0" err="1"/>
              <a:t>esketamine</a:t>
            </a:r>
            <a:r>
              <a:rPr lang="en-US" dirty="0"/>
              <a:t> being more potent in isolation as a </a:t>
            </a:r>
            <a:r>
              <a:rPr lang="en-US" dirty="0" smtClean="0"/>
              <a:t>dissociative.</a:t>
            </a:r>
            <a:endParaRPr lang="en-US" baseline="30000" dirty="0"/>
          </a:p>
          <a:p>
            <a:r>
              <a:rPr lang="en-US" dirty="0" smtClean="0"/>
              <a:t>The </a:t>
            </a:r>
            <a:r>
              <a:rPr lang="en-US" dirty="0"/>
              <a:t>two enantiomers have inverse effects on the rate of </a:t>
            </a:r>
            <a:r>
              <a:rPr lang="en-US" dirty="0">
                <a:hlinkClick r:id="rId4" tooltip="Glucose"/>
              </a:rPr>
              <a:t>glucose</a:t>
            </a:r>
            <a:r>
              <a:rPr lang="en-US" dirty="0"/>
              <a:t> metabolism in the </a:t>
            </a:r>
            <a:r>
              <a:rPr lang="en-US" dirty="0">
                <a:hlinkClick r:id="rId5" tooltip="Frontal cortex"/>
              </a:rPr>
              <a:t>frontal cortex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28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Recemic</a:t>
            </a:r>
            <a:r>
              <a:rPr lang="en-US" b="1" dirty="0" smtClean="0"/>
              <a:t> switches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"racemic switch" is the redevelopment in single-enantiomer form of a drug that was first approved as a </a:t>
            </a:r>
            <a:r>
              <a:rPr lang="en-US" dirty="0" err="1"/>
              <a:t>racemate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Sometimes, the pharmaceutical activity is in only one enantiomer and the other is inactive, or the "other" enantiomer has a different kind of activity from the first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Esmoprazole</a:t>
            </a:r>
            <a:r>
              <a:rPr lang="en-US" dirty="0" smtClean="0"/>
              <a:t> is the S-enantiomer of omeprazole.it is the most successful racemic switches launched.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356" y="3232596"/>
            <a:ext cx="3928057" cy="185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6304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088" y="232850"/>
            <a:ext cx="9509760" cy="668671"/>
          </a:xfrm>
        </p:spPr>
        <p:txBody>
          <a:bodyPr/>
          <a:lstStyle/>
          <a:p>
            <a:pPr algn="ctr"/>
            <a:r>
              <a:rPr lang="en-US" b="1" dirty="0"/>
              <a:t>Biological Discrimination</a:t>
            </a:r>
          </a:p>
        </p:txBody>
      </p:sp>
      <p:pic>
        <p:nvPicPr>
          <p:cNvPr id="4" name="Picture 8" descr="065_05_15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080" y="991673"/>
            <a:ext cx="6774286" cy="5512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953684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578519"/>
          </a:xfrm>
        </p:spPr>
        <p:txBody>
          <a:bodyPr/>
          <a:lstStyle/>
          <a:p>
            <a:pPr algn="ctr"/>
            <a:r>
              <a:rPr lang="en-US" dirty="0" smtClean="0"/>
              <a:t>OTHER EXAMPLES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0198" y="1673352"/>
            <a:ext cx="2108200" cy="3104710"/>
          </a:xfrm>
          <a:prstGeom prst="rect">
            <a:avLst/>
          </a:prstGeom>
          <a:noFill/>
          <a:ln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7921" y="1673352"/>
            <a:ext cx="2066925" cy="3104709"/>
          </a:xfrm>
          <a:prstGeom prst="rect">
            <a:avLst/>
          </a:prstGeom>
          <a:noFill/>
          <a:ln/>
        </p:spPr>
      </p:pic>
      <p:cxnSp>
        <p:nvCxnSpPr>
          <p:cNvPr id="9" name="Straight Connector 8"/>
          <p:cNvCxnSpPr/>
          <p:nvPr/>
        </p:nvCxnSpPr>
        <p:spPr>
          <a:xfrm>
            <a:off x="5988676" y="1880315"/>
            <a:ext cx="0" cy="30331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 descr="http://geekphilosopher.com/thumbnails/fruitLemons1.jpg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66" r="20744" b="15604"/>
          <a:stretch>
            <a:fillRect/>
          </a:stretch>
        </p:blipFill>
        <p:spPr bwMode="auto">
          <a:xfrm>
            <a:off x="2614411" y="4778061"/>
            <a:ext cx="2504113" cy="144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fruitOrange2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829" y="4752847"/>
            <a:ext cx="2544763" cy="146764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776292" y="1160725"/>
            <a:ext cx="282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cs typeface="Arial" panose="020B0604020202020204" pitchFamily="34" charset="0"/>
              </a:rPr>
              <a:t>S limonene (lemons</a:t>
            </a:r>
            <a:r>
              <a:rPr lang="en-GB" b="1" dirty="0" smtClean="0">
                <a:cs typeface="Arial" panose="020B0604020202020204" pitchFamily="34" charset="0"/>
              </a:rPr>
              <a:t>)</a:t>
            </a:r>
            <a:endParaRPr lang="en-GB" b="1" dirty="0"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32620" y="1174694"/>
            <a:ext cx="2695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cs typeface="Arial" panose="020B0604020202020204" pitchFamily="34" charset="0"/>
              </a:rPr>
              <a:t>R limonene (oranges</a:t>
            </a:r>
            <a:r>
              <a:rPr lang="en-GB" b="1" dirty="0" smtClean="0">
                <a:cs typeface="Arial" panose="020B0604020202020204" pitchFamily="34" charset="0"/>
              </a:rPr>
              <a:t>)</a:t>
            </a:r>
            <a:endParaRPr lang="en-GB" b="1" dirty="0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28333" y="1880315"/>
            <a:ext cx="2535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more common R-isomer possesses a strong smell of oranges.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9558" y="1880314"/>
            <a:ext cx="29621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other mirror-image isomer (or enantiomer), S-limonene, has a pine or turpentine-like odour.</a:t>
            </a:r>
          </a:p>
        </p:txBody>
      </p:sp>
    </p:spTree>
    <p:extLst>
      <p:ext uri="{BB962C8B-B14F-4D97-AF65-F5344CB8AC3E}">
        <p14:creationId xmlns:p14="http://schemas.microsoft.com/office/powerpoint/2010/main" val="24167877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8722" y="661196"/>
            <a:ext cx="2698750" cy="3127375"/>
          </a:xfrm>
          <a:prstGeom prst="rect">
            <a:avLst/>
          </a:prstGeom>
          <a:noFill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79980" y="661196"/>
            <a:ext cx="2698750" cy="3127375"/>
          </a:xfrm>
          <a:prstGeom prst="rect">
            <a:avLst/>
          </a:prstGeom>
        </p:spPr>
      </p:pic>
      <p:pic>
        <p:nvPicPr>
          <p:cNvPr id="6" name="Picture 11" descr="Fiddes Payne Caraway Seed  200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3447" y="2574998"/>
            <a:ext cx="2187575" cy="1921270"/>
          </a:xfrm>
          <a:prstGeom prst="rect">
            <a:avLst/>
          </a:prstGeom>
          <a:noFill/>
        </p:spPr>
      </p:pic>
      <p:pic>
        <p:nvPicPr>
          <p:cNvPr id="7" name="Picture 14" descr="Wrigleys Spearmint Gum (5 packets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40100" y="3017692"/>
            <a:ext cx="1886218" cy="142629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81804" y="3894978"/>
            <a:ext cx="1532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 </a:t>
            </a:r>
            <a:r>
              <a:rPr lang="en-US" b="1" dirty="0" err="1" smtClean="0"/>
              <a:t>caravone</a:t>
            </a:r>
            <a:endParaRPr lang="en-US" b="1" dirty="0" smtClean="0"/>
          </a:p>
          <a:p>
            <a:r>
              <a:rPr lang="en-US" b="1" dirty="0" smtClean="0"/>
              <a:t>Caraway seed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69346" y="3956983"/>
            <a:ext cx="1520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 caravan </a:t>
            </a:r>
            <a:r>
              <a:rPr lang="en-US" b="1" dirty="0" err="1" smtClean="0"/>
              <a:t>spearment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20253" y="5615189"/>
            <a:ext cx="548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Caraway Seed has a warm, pungent, slightly bitter flavour with aniseed overtones.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751215" y="824248"/>
            <a:ext cx="5641" cy="345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503831" y="4781369"/>
            <a:ext cx="3478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Sweet spearmint, fresh herbal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2524" y="485377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caraway, fresh herbal</a:t>
            </a:r>
          </a:p>
        </p:txBody>
      </p:sp>
    </p:spTree>
    <p:extLst>
      <p:ext uri="{BB962C8B-B14F-4D97-AF65-F5344CB8AC3E}">
        <p14:creationId xmlns:p14="http://schemas.microsoft.com/office/powerpoint/2010/main" val="7270172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	Text book of organic chemistry – 		K.S. Mukherjee</a:t>
            </a:r>
          </a:p>
          <a:p>
            <a:pPr lvl="0"/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	Advanced Organic Chemistry – 		Jerry March</a:t>
            </a:r>
          </a:p>
          <a:p>
            <a:pPr lvl="0"/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iii. 	Organic Chemistry – Morrison and Boyd</a:t>
            </a:r>
          </a:p>
          <a:p>
            <a:pPr lvl="0"/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iv. 	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STEREOCHEMISTRY BY FOYE</a:t>
            </a:r>
          </a:p>
          <a:p>
            <a:pPr marL="45720" lvl="0" indent="0">
              <a:buNone/>
            </a:pP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8516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80591" y="2518721"/>
            <a:ext cx="390203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lgerian" panose="04020705040A02060702" pitchFamily="82" charset="0"/>
              </a:rPr>
              <a:t>THANK YOU</a:t>
            </a:r>
            <a:endParaRPr lang="en-US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03907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Racemic switches</a:t>
            </a:r>
            <a:endParaRPr lang="en-US" b="1" dirty="0"/>
          </a:p>
        </p:txBody>
      </p:sp>
      <p:pic>
        <p:nvPicPr>
          <p:cNvPr id="10242" name="Picture 2" descr="Image result for structure of ibuprof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321" y="2013098"/>
            <a:ext cx="6503831" cy="214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79560" y="4643094"/>
            <a:ext cx="7405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Generelly</a:t>
            </a:r>
            <a:r>
              <a:rPr lang="en-US" b="1" dirty="0" smtClean="0"/>
              <a:t> the (±)-ibuprofen </a:t>
            </a:r>
            <a:r>
              <a:rPr lang="en-US" b="1" dirty="0" err="1" smtClean="0"/>
              <a:t>racemate</a:t>
            </a:r>
            <a:r>
              <a:rPr lang="en-US" b="1" dirty="0" smtClean="0"/>
              <a:t> is used ,but only (S)-enantiomer has the anti-inflammatory action.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16166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propranolol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4412" y="2640168"/>
            <a:ext cx="7031864" cy="247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Difference between (+)</a:t>
            </a:r>
            <a:r>
              <a:rPr lang="en-US" b="1" dirty="0" err="1" smtClean="0"/>
              <a:t>prorpranolol</a:t>
            </a:r>
            <a:r>
              <a:rPr lang="en-US" b="1" dirty="0" smtClean="0"/>
              <a:t> and      (-)propranolol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The optical isomers of propranolol have been compared for their β-blocking and antiarrhythmic activities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2.  the protein binding of propranolol to AGP is stereoselective for the S-enantiomer, whereas binding to HSA favors (R)-propranolol.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whole plasma the binding to AGP is dominant so that the free fraction of the R-enantiomer is greater than that of (S)-propranolol.</a:t>
            </a:r>
          </a:p>
        </p:txBody>
      </p:sp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167425"/>
            <a:ext cx="9509760" cy="135962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Stereoselective vascular effects of the (R)- and (S)-enantiomers of propranolol and atenolol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803042"/>
            <a:ext cx="9509760" cy="44432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drugs are believed to be contraindicated when peripheral vascular disease exists, presumably due to unopposed alpha-adrenergic </a:t>
            </a:r>
            <a:r>
              <a:rPr lang="en-US" dirty="0" smtClean="0"/>
              <a:t>vasoconstriction.</a:t>
            </a:r>
          </a:p>
          <a:p>
            <a:r>
              <a:rPr lang="en-US" dirty="0"/>
              <a:t>However, little is known about direct vascular effects of beta-blockers or of stereoselective effects on peripheral arteries</a:t>
            </a:r>
            <a:r>
              <a:rPr lang="en-US" dirty="0" smtClean="0"/>
              <a:t>.</a:t>
            </a:r>
          </a:p>
          <a:p>
            <a:r>
              <a:rPr lang="en-US" dirty="0"/>
              <a:t>Therefore, we investigated the effects on forearm blood flow (FBF) of brachial artery infusions of the (R)- and (S)- enantiomers of </a:t>
            </a:r>
            <a:r>
              <a:rPr lang="en-US" dirty="0" smtClean="0"/>
              <a:t>propranolol and </a:t>
            </a:r>
            <a:r>
              <a:rPr lang="en-US" dirty="0"/>
              <a:t>their inhibitory effects on isoprenaline (</a:t>
            </a:r>
            <a:r>
              <a:rPr lang="en-US" dirty="0" err="1"/>
              <a:t>Iso</a:t>
            </a:r>
            <a:r>
              <a:rPr lang="en-US" dirty="0"/>
              <a:t>)-induced vasodilatation by forearm venous occlusion plethysmography in 12 healthy subjects. </a:t>
            </a:r>
            <a:endParaRPr lang="en-US" dirty="0" smtClean="0"/>
          </a:p>
          <a:p>
            <a:r>
              <a:rPr lang="en-US" dirty="0"/>
              <a:t>Only (R)-propranolol caused an increase in FBF (+21%, p &lt; 0.05), whereas (S)-propranolol </a:t>
            </a:r>
            <a:r>
              <a:rPr lang="en-US" dirty="0" smtClean="0"/>
              <a:t>had </a:t>
            </a:r>
            <a:r>
              <a:rPr lang="en-US" dirty="0"/>
              <a:t>no direct effect on peripheral arteries</a:t>
            </a:r>
            <a:r>
              <a:rPr lang="en-US" dirty="0" smtClean="0"/>
              <a:t>.</a:t>
            </a:r>
          </a:p>
          <a:p>
            <a:r>
              <a:rPr lang="en-US" dirty="0"/>
              <a:t>Our results indicate that the optically pure (R)- and (S)-enantiomers of propranolol and atenolol do not exert direct </a:t>
            </a:r>
            <a:r>
              <a:rPr lang="en-US" dirty="0" err="1"/>
              <a:t>vasoconstrictive</a:t>
            </a:r>
            <a:r>
              <a:rPr lang="en-US" dirty="0"/>
              <a:t> effects.</a:t>
            </a:r>
          </a:p>
        </p:txBody>
      </p:sp>
    </p:spTree>
    <p:extLst>
      <p:ext uri="{BB962C8B-B14F-4D97-AF65-F5344CB8AC3E}">
        <p14:creationId xmlns:p14="http://schemas.microsoft.com/office/powerpoint/2010/main" val="23908806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 title="SmartArt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thalidomide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205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rgbClr val="002060">
                <a:tint val="45000"/>
                <a:satMod val="400000"/>
              </a:srgbClr>
            </a:duotone>
            <a:lum bright="-4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76940" y="2054225"/>
            <a:ext cx="8501922" cy="3985968"/>
          </a:xfrm>
          <a:noFill/>
        </p:spPr>
      </p:pic>
      <p:sp>
        <p:nvSpPr>
          <p:cNvPr id="3" name="TextBox 2"/>
          <p:cNvSpPr txBox="1"/>
          <p:nvPr/>
        </p:nvSpPr>
        <p:spPr>
          <a:xfrm>
            <a:off x="206063" y="3760631"/>
            <a:ext cx="26144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cs typeface="Arial" panose="020B0604020202020204" pitchFamily="34" charset="0"/>
              </a:rPr>
              <a:t>The body racemises each enantiomer, so even pure S is dangerous as it converts to R in the body.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Thalidomide exists in two mirror-image forms: it is a racemic mixture of (R)- and (S)-enantiomers.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(R)-enantiomer, shown in the figure, has sedative effects, whereas the (S)-isomer is teratogenic. </a:t>
            </a:r>
            <a:endParaRPr lang="en-US" dirty="0" smtClean="0"/>
          </a:p>
          <a:p>
            <a:r>
              <a:rPr lang="en-US" dirty="0" smtClean="0"/>
              <a:t>Under </a:t>
            </a:r>
            <a:r>
              <a:rPr lang="en-US" dirty="0"/>
              <a:t>biological conditions, the isomers interconvert, so separating the isomers before use is ineffective</a:t>
            </a:r>
            <a:r>
              <a:rPr lang="en-US" dirty="0" smtClean="0"/>
              <a:t>.</a:t>
            </a:r>
          </a:p>
          <a:p>
            <a:r>
              <a:rPr lang="en-US" dirty="0"/>
              <a:t>he direct target of thalidomide had been a long-standing question. We identified </a:t>
            </a:r>
            <a:r>
              <a:rPr lang="en-US" dirty="0" err="1"/>
              <a:t>cereblon</a:t>
            </a:r>
            <a:r>
              <a:rPr lang="en-US" dirty="0"/>
              <a:t> as a primary direct target protein for thalidomide teratogenicity using new affinity bead technology in 2010.</a:t>
            </a:r>
          </a:p>
        </p:txBody>
      </p:sp>
    </p:spTree>
    <p:extLst>
      <p:ext uri="{BB962C8B-B14F-4D97-AF65-F5344CB8AC3E}">
        <p14:creationId xmlns:p14="http://schemas.microsoft.com/office/powerpoint/2010/main" val="15899933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Thalidomide</a:t>
            </a:r>
            <a:r>
              <a:rPr lang="en-US" dirty="0"/>
              <a:t>, sold under the brand name </a:t>
            </a:r>
            <a:r>
              <a:rPr lang="en-US" b="1" dirty="0" err="1"/>
              <a:t>Immunoprin</a:t>
            </a:r>
            <a:r>
              <a:rPr lang="en-US" dirty="0"/>
              <a:t>, among others, is an </a:t>
            </a:r>
            <a:r>
              <a:rPr lang="en-US" dirty="0" err="1">
                <a:hlinkClick r:id="rId2" tooltip="Immunotherapy"/>
              </a:rPr>
              <a:t>immunomodulatory</a:t>
            </a:r>
            <a:r>
              <a:rPr lang="en-US" dirty="0">
                <a:hlinkClick r:id="rId2" tooltip="Immunotherapy"/>
              </a:rPr>
              <a:t> drug</a:t>
            </a:r>
            <a:r>
              <a:rPr lang="en-US" dirty="0"/>
              <a:t> and the prototype of </a:t>
            </a:r>
            <a:r>
              <a:rPr lang="en-US" dirty="0" err="1"/>
              <a:t>the</a:t>
            </a:r>
            <a:r>
              <a:rPr lang="en-US" dirty="0" err="1">
                <a:hlinkClick r:id="rId3" tooltip="Discovery and development of thalidomide and its analogs"/>
              </a:rPr>
              <a:t>thalidomide</a:t>
            </a:r>
            <a:r>
              <a:rPr lang="en-US" dirty="0">
                <a:hlinkClick r:id="rId3" tooltip="Discovery and development of thalidomide and its analogs"/>
              </a:rPr>
              <a:t> class of drugs</a:t>
            </a:r>
            <a:r>
              <a:rPr lang="en-US" dirty="0"/>
              <a:t>. Today, thalidomide is used mainly as a treatment of certain cancers (</a:t>
            </a:r>
            <a:r>
              <a:rPr lang="en-US" dirty="0">
                <a:hlinkClick r:id="rId4" tooltip="Multiple myeloma"/>
              </a:rPr>
              <a:t>multiple myeloma</a:t>
            </a:r>
            <a:r>
              <a:rPr lang="en-US" dirty="0"/>
              <a:t>) and of a complication of </a:t>
            </a:r>
            <a:r>
              <a:rPr lang="en-US" dirty="0">
                <a:hlinkClick r:id="rId5" tooltip="Leprosy"/>
              </a:rPr>
              <a:t>leprosy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864" y="3129634"/>
            <a:ext cx="8952964" cy="219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8600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C5747AC-80AD-4ABE-94D9-19832B174F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Sheer green border design presentation (widescreen)</Template>
  <TotalTime>0</TotalTime>
  <Words>690</Words>
  <Application>Microsoft Office PowerPoint</Application>
  <PresentationFormat>Widescreen</PresentationFormat>
  <Paragraphs>76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Algerian</vt:lpstr>
      <vt:lpstr>Arial</vt:lpstr>
      <vt:lpstr>Century Gothic</vt:lpstr>
      <vt:lpstr>Sheer Green 16x9</vt:lpstr>
      <vt:lpstr>Case study of  stereochemistry and drug design</vt:lpstr>
      <vt:lpstr>Recemic switches</vt:lpstr>
      <vt:lpstr>Racemic switches</vt:lpstr>
      <vt:lpstr>propranolol</vt:lpstr>
      <vt:lpstr>Difference between (+)prorpranolol and      (-)propranolol</vt:lpstr>
      <vt:lpstr>Stereoselective vascular effects of the (R)- and (S)-enantiomers of propranolol and atenolol.</vt:lpstr>
      <vt:lpstr>thalidomide</vt:lpstr>
      <vt:lpstr>PowerPoint Presentation</vt:lpstr>
      <vt:lpstr>PowerPoint Presentation</vt:lpstr>
      <vt:lpstr>naproxen</vt:lpstr>
      <vt:lpstr>STEREOSELECTIVE SYNTHESIS OF NAPROXEN</vt:lpstr>
      <vt:lpstr>naproxen</vt:lpstr>
      <vt:lpstr>DIETHYLSTILBESTEROL</vt:lpstr>
      <vt:lpstr>ETHAMBUTOL</vt:lpstr>
      <vt:lpstr>QUININE &amp; quinidine</vt:lpstr>
      <vt:lpstr>Amphetamine &amp; dextroamphetamine</vt:lpstr>
      <vt:lpstr>PowerPoint Presentation</vt:lpstr>
      <vt:lpstr>PowerPoint Presentation</vt:lpstr>
      <vt:lpstr>PowerPoint Presentation</vt:lpstr>
      <vt:lpstr>Biological Discrimination</vt:lpstr>
      <vt:lpstr>OTHER EXAMPLES</vt:lpstr>
      <vt:lpstr>PowerPoint Presentation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2017-10-12T17:00:58Z</dcterms:created>
  <dcterms:modified xsi:type="dcterms:W3CDTF">2017-12-31T19:36:00Z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