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 O'Shea" userId="bdc9cfda-2816-4e9c-83f3-1ca3cb2f5ea3" providerId="ADAL" clId="{94F55818-84A2-4B03-964F-931F08BACAC1}"/>
    <pc:docChg chg="delSld">
      <pc:chgData name="Pat O'Shea" userId="bdc9cfda-2816-4e9c-83f3-1ca3cb2f5ea3" providerId="ADAL" clId="{94F55818-84A2-4B03-964F-931F08BACAC1}" dt="2024-01-22T02:17:44.527" v="0" actId="47"/>
      <pc:docMkLst>
        <pc:docMk/>
      </pc:docMkLst>
      <pc:sldChg chg="del">
        <pc:chgData name="Pat O'Shea" userId="bdc9cfda-2816-4e9c-83f3-1ca3cb2f5ea3" providerId="ADAL" clId="{94F55818-84A2-4B03-964F-931F08BACAC1}" dt="2024-01-22T02:17:44.527" v="0" actId="47"/>
        <pc:sldMkLst>
          <pc:docMk/>
          <pc:sldMk cId="609388660"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0EE8-0B9C-C73E-ACDA-654A584ED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68560A2-CA0C-83C2-BC57-C72C1F54CF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F9836A6-6E34-B78F-20A5-D43ED5598FFE}"/>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5" name="Footer Placeholder 4">
            <a:extLst>
              <a:ext uri="{FF2B5EF4-FFF2-40B4-BE49-F238E27FC236}">
                <a16:creationId xmlns:a16="http://schemas.microsoft.com/office/drawing/2014/main" id="{3FDB5670-36C0-0249-B59D-3A096F70FF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727E5C-02D7-7993-92DC-DD8534CC9085}"/>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43905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2FC6-103F-8265-D54D-FD3E89235A6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5C111B4-9C41-C8CC-63DC-50B717277E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56F030-5F29-B4F7-63C9-278211B58176}"/>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5" name="Footer Placeholder 4">
            <a:extLst>
              <a:ext uri="{FF2B5EF4-FFF2-40B4-BE49-F238E27FC236}">
                <a16:creationId xmlns:a16="http://schemas.microsoft.com/office/drawing/2014/main" id="{11E9AD19-E329-FFF4-BAAF-F678D8729D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8D7011-48AF-11AB-1327-2CB2A30C2A95}"/>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175522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5F1D5-D4C2-3BAD-B440-9BCA5D62A7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2B573AC-B40A-4081-55E5-4E59E05E83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70B7B9F-55FD-8C7A-C2C7-523534022513}"/>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5" name="Footer Placeholder 4">
            <a:extLst>
              <a:ext uri="{FF2B5EF4-FFF2-40B4-BE49-F238E27FC236}">
                <a16:creationId xmlns:a16="http://schemas.microsoft.com/office/drawing/2014/main" id="{7C35B2B4-5263-FD60-E2E1-5B7D0D8699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8E55F6-3435-DA5B-0FFD-CF67DD71F37A}"/>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58997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A4BA-0753-9568-C167-09AD22D5C8F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C088B0E-629F-1359-D4F8-862DD7E687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7FFE4E-B58A-785B-7E0D-AD929EC54CBE}"/>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5" name="Footer Placeholder 4">
            <a:extLst>
              <a:ext uri="{FF2B5EF4-FFF2-40B4-BE49-F238E27FC236}">
                <a16:creationId xmlns:a16="http://schemas.microsoft.com/office/drawing/2014/main" id="{3DF18836-8F5F-4470-7890-1CF9E8C656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ABC6A4-7DFB-6155-D3FC-30267589A73D}"/>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356710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2710-A35C-EEEC-BC86-23E90E5EBA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0BD9A07-036D-76EC-FEA8-EFA24A8173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9C3DF3-7EC6-DE9E-07FB-88886CF3586C}"/>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5" name="Footer Placeholder 4">
            <a:extLst>
              <a:ext uri="{FF2B5EF4-FFF2-40B4-BE49-F238E27FC236}">
                <a16:creationId xmlns:a16="http://schemas.microsoft.com/office/drawing/2014/main" id="{E1EA1C15-3C50-ABF6-4042-EE70E4E746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9618C3-BBB6-F4E9-3DDC-BB41DCE8DEAF}"/>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281391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B566-9DF1-7027-6EE1-E4ADF1271E3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1B52DFA-E5D1-4F2E-29BB-EFC4CD1529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EB2EDD7-46B8-6A7C-2379-FBDBC975FD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2D42DD8-6E1E-ABAD-ECC3-349FA64F6CE6}"/>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6" name="Footer Placeholder 5">
            <a:extLst>
              <a:ext uri="{FF2B5EF4-FFF2-40B4-BE49-F238E27FC236}">
                <a16:creationId xmlns:a16="http://schemas.microsoft.com/office/drawing/2014/main" id="{F2971CE2-797A-D3CC-07C7-BEBF169CFF5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AA1760C-0556-AFB9-2362-ACD9E216A0F7}"/>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416240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B20B-2F35-A74E-B2F5-425E6E2AE57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290CD1A-8D89-9CC4-D5E9-4443E8495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AE006C-EE3F-38DF-A31D-9DA29B711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BB4F3B0-9676-D19B-AB44-A778971B0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FECA8-658D-77AA-AD42-ABBB80906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659B054-34F6-B6E5-F826-9D89CFDFC047}"/>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8" name="Footer Placeholder 7">
            <a:extLst>
              <a:ext uri="{FF2B5EF4-FFF2-40B4-BE49-F238E27FC236}">
                <a16:creationId xmlns:a16="http://schemas.microsoft.com/office/drawing/2014/main" id="{7C809EED-2C63-8426-AA16-9BED3C7EFD4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945C73C-B4E9-5961-F3C4-3902E217A5FA}"/>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30581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DA4E-FEA9-6054-3F72-457B39E5D50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FEC633-8664-467B-9E1D-AD118B121E99}"/>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4" name="Footer Placeholder 3">
            <a:extLst>
              <a:ext uri="{FF2B5EF4-FFF2-40B4-BE49-F238E27FC236}">
                <a16:creationId xmlns:a16="http://schemas.microsoft.com/office/drawing/2014/main" id="{86E2BD97-F49B-EAA6-18F1-FAA92D65E97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E8CD2E6-D874-5B38-8CDA-1C3A7B69DC01}"/>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129056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9831-192A-CD13-888B-731F7ED1131A}"/>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3" name="Footer Placeholder 2">
            <a:extLst>
              <a:ext uri="{FF2B5EF4-FFF2-40B4-BE49-F238E27FC236}">
                <a16:creationId xmlns:a16="http://schemas.microsoft.com/office/drawing/2014/main" id="{46FB4981-A813-76DE-5083-F61D18C4721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755C71B-9D67-46BA-6A0F-8824ADEF6B3F}"/>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193246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F12A-596D-1B2A-7FE9-6F0A01FF1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F1ED6D3-43F9-C8E5-6C87-09AA9706A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900F203-9516-B35F-5A35-9FACECA64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E21985-3419-2E4B-BA62-0F54EBE5DCD6}"/>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6" name="Footer Placeholder 5">
            <a:extLst>
              <a:ext uri="{FF2B5EF4-FFF2-40B4-BE49-F238E27FC236}">
                <a16:creationId xmlns:a16="http://schemas.microsoft.com/office/drawing/2014/main" id="{02918D50-9A89-9B11-49CA-E7F03EB2754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079CCF-B7A0-8467-DD9C-E8F4551BF4C2}"/>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148038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6F8E-96C3-F440-8643-A6C6F8BDA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D583215-495D-E629-B93B-DF41C1FD5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A6FF4EC-3B6A-AA71-1EA8-6EF200288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44BD3-7994-6B01-A573-C2D0F456E750}"/>
              </a:ext>
            </a:extLst>
          </p:cNvPr>
          <p:cNvSpPr>
            <a:spLocks noGrp="1"/>
          </p:cNvSpPr>
          <p:nvPr>
            <p:ph type="dt" sz="half" idx="10"/>
          </p:nvPr>
        </p:nvSpPr>
        <p:spPr/>
        <p:txBody>
          <a:bodyPr/>
          <a:lstStyle/>
          <a:p>
            <a:fld id="{50F65E3C-B473-4832-BB29-4FAFF9C9DC96}" type="datetimeFigureOut">
              <a:rPr lang="en-AU" smtClean="0"/>
              <a:t>22/01/2024</a:t>
            </a:fld>
            <a:endParaRPr lang="en-AU"/>
          </a:p>
        </p:txBody>
      </p:sp>
      <p:sp>
        <p:nvSpPr>
          <p:cNvPr id="6" name="Footer Placeholder 5">
            <a:extLst>
              <a:ext uri="{FF2B5EF4-FFF2-40B4-BE49-F238E27FC236}">
                <a16:creationId xmlns:a16="http://schemas.microsoft.com/office/drawing/2014/main" id="{A8F3CB4F-A368-8A25-EA03-1501C6E374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44A7E71-677C-4648-53B1-2AB0ECA82E63}"/>
              </a:ext>
            </a:extLst>
          </p:cNvPr>
          <p:cNvSpPr>
            <a:spLocks noGrp="1"/>
          </p:cNvSpPr>
          <p:nvPr>
            <p:ph type="sldNum" sz="quarter" idx="12"/>
          </p:nvPr>
        </p:nvSpPr>
        <p:spPr/>
        <p:txBody>
          <a:bodyPr/>
          <a:lstStyle/>
          <a:p>
            <a:fld id="{88357CEA-79D0-4D65-ABF9-D0578B38947F}" type="slidenum">
              <a:rPr lang="en-AU" smtClean="0"/>
              <a:t>‹#›</a:t>
            </a:fld>
            <a:endParaRPr lang="en-AU"/>
          </a:p>
        </p:txBody>
      </p:sp>
    </p:spTree>
    <p:extLst>
      <p:ext uri="{BB962C8B-B14F-4D97-AF65-F5344CB8AC3E}">
        <p14:creationId xmlns:p14="http://schemas.microsoft.com/office/powerpoint/2010/main" val="291604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82A60-AF84-82A7-B223-E557408B4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20E7C64-C232-A2B4-A189-EC0C84DB6D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3B525D-AAEE-F161-ED3D-D42C09D52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F65E3C-B473-4832-BB29-4FAFF9C9DC96}" type="datetimeFigureOut">
              <a:rPr lang="en-AU" smtClean="0"/>
              <a:t>22/01/2024</a:t>
            </a:fld>
            <a:endParaRPr lang="en-AU"/>
          </a:p>
        </p:txBody>
      </p:sp>
      <p:sp>
        <p:nvSpPr>
          <p:cNvPr id="5" name="Footer Placeholder 4">
            <a:extLst>
              <a:ext uri="{FF2B5EF4-FFF2-40B4-BE49-F238E27FC236}">
                <a16:creationId xmlns:a16="http://schemas.microsoft.com/office/drawing/2014/main" id="{CFAF9EC4-B2F7-6FA8-06AF-B32F61200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FF0C68A-E50A-DB95-6399-25A3746CD4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357CEA-79D0-4D65-ABF9-D0578B38947F}" type="slidenum">
              <a:rPr lang="en-AU" smtClean="0"/>
              <a:t>‹#›</a:t>
            </a:fld>
            <a:endParaRPr lang="en-AU"/>
          </a:p>
        </p:txBody>
      </p:sp>
    </p:spTree>
    <p:extLst>
      <p:ext uri="{BB962C8B-B14F-4D97-AF65-F5344CB8AC3E}">
        <p14:creationId xmlns:p14="http://schemas.microsoft.com/office/powerpoint/2010/main" val="381809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FBB38A0-36A3-0486-D4FA-EA8BED609205}"/>
              </a:ext>
            </a:extLst>
          </p:cNvPr>
          <p:cNvPicPr>
            <a:picLocks noChangeAspect="1"/>
          </p:cNvPicPr>
          <p:nvPr/>
        </p:nvPicPr>
        <p:blipFill rotWithShape="1">
          <a:blip r:embed="rId2"/>
          <a:srcRect b="5750"/>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EE5AC74-2FAC-EBF7-D1FB-649FA3F41630}"/>
              </a:ext>
            </a:extLst>
          </p:cNvPr>
          <p:cNvSpPr txBox="1"/>
          <p:nvPr/>
        </p:nvSpPr>
        <p:spPr>
          <a:xfrm>
            <a:off x="7935402" y="743447"/>
            <a:ext cx="344576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dirty="0">
                <a:latin typeface="+mj-lt"/>
                <a:ea typeface="+mj-ea"/>
                <a:cs typeface="+mj-cs"/>
              </a:rPr>
              <a:t>Errors and uncertainty</a:t>
            </a:r>
          </a:p>
        </p:txBody>
      </p:sp>
      <p:sp>
        <p:nvSpPr>
          <p:cNvPr id="7" name="TextBox 6">
            <a:extLst>
              <a:ext uri="{FF2B5EF4-FFF2-40B4-BE49-F238E27FC236}">
                <a16:creationId xmlns:a16="http://schemas.microsoft.com/office/drawing/2014/main" id="{BFBC8487-A5E4-8F48-1019-E66BE83A1F3B}"/>
              </a:ext>
            </a:extLst>
          </p:cNvPr>
          <p:cNvSpPr txBox="1"/>
          <p:nvPr/>
        </p:nvSpPr>
        <p:spPr>
          <a:xfrm>
            <a:off x="10271760" y="6035040"/>
            <a:ext cx="1564640" cy="369332"/>
          </a:xfrm>
          <a:prstGeom prst="rect">
            <a:avLst/>
          </a:prstGeom>
          <a:noFill/>
        </p:spPr>
        <p:txBody>
          <a:bodyPr wrap="square" rtlCol="0">
            <a:spAutoFit/>
          </a:bodyPr>
          <a:lstStyle/>
          <a:p>
            <a:r>
              <a:rPr lang="en-AU" dirty="0" err="1"/>
              <a:t>POShea</a:t>
            </a:r>
            <a:endParaRPr lang="en-AU" dirty="0"/>
          </a:p>
        </p:txBody>
      </p:sp>
    </p:spTree>
    <p:extLst>
      <p:ext uri="{BB962C8B-B14F-4D97-AF65-F5344CB8AC3E}">
        <p14:creationId xmlns:p14="http://schemas.microsoft.com/office/powerpoint/2010/main" val="146294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B13F92-242E-98FE-2368-98B7E2D4C061}"/>
              </a:ext>
            </a:extLst>
          </p:cNvPr>
          <p:cNvSpPr txBox="1"/>
          <p:nvPr/>
        </p:nvSpPr>
        <p:spPr>
          <a:xfrm>
            <a:off x="384810" y="222755"/>
            <a:ext cx="10119360" cy="1477328"/>
          </a:xfrm>
          <a:prstGeom prst="rect">
            <a:avLst/>
          </a:prstGeom>
          <a:solidFill>
            <a:schemeClr val="accent6">
              <a:lumMod val="20000"/>
              <a:lumOff val="80000"/>
            </a:schemeClr>
          </a:solidFill>
        </p:spPr>
        <p:txBody>
          <a:bodyPr wrap="square" rtlCol="0">
            <a:spAutoFit/>
          </a:bodyPr>
          <a:lstStyle/>
          <a:p>
            <a:r>
              <a:rPr lang="en-AU" sz="3000" b="1" dirty="0"/>
              <a:t>Resolution</a:t>
            </a:r>
          </a:p>
          <a:p>
            <a:r>
              <a:rPr lang="en-AU" sz="3000" dirty="0"/>
              <a:t>Reading the scale of your equipment (ammeter, ruler, burette etc to judge the measured value.</a:t>
            </a:r>
          </a:p>
        </p:txBody>
      </p:sp>
      <p:pic>
        <p:nvPicPr>
          <p:cNvPr id="4" name="Picture 3" descr="A close up of a measuring device&#10;&#10;Description automatically generated">
            <a:extLst>
              <a:ext uri="{FF2B5EF4-FFF2-40B4-BE49-F238E27FC236}">
                <a16:creationId xmlns:a16="http://schemas.microsoft.com/office/drawing/2014/main" id="{40E42FA1-6893-4DAB-DC0A-E83AFD5B0F81}"/>
              </a:ext>
            </a:extLst>
          </p:cNvPr>
          <p:cNvPicPr>
            <a:picLocks noChangeAspect="1"/>
          </p:cNvPicPr>
          <p:nvPr/>
        </p:nvPicPr>
        <p:blipFill>
          <a:blip r:embed="rId2"/>
          <a:stretch>
            <a:fillRect/>
          </a:stretch>
        </p:blipFill>
        <p:spPr>
          <a:xfrm>
            <a:off x="232410" y="1915093"/>
            <a:ext cx="2053590" cy="4127513"/>
          </a:xfrm>
          <a:prstGeom prst="rect">
            <a:avLst/>
          </a:prstGeom>
        </p:spPr>
      </p:pic>
      <p:sp>
        <p:nvSpPr>
          <p:cNvPr id="5" name="TextBox 4">
            <a:extLst>
              <a:ext uri="{FF2B5EF4-FFF2-40B4-BE49-F238E27FC236}">
                <a16:creationId xmlns:a16="http://schemas.microsoft.com/office/drawing/2014/main" id="{7894FDC9-D0F5-5E8E-E91A-C2A42D484F24}"/>
              </a:ext>
            </a:extLst>
          </p:cNvPr>
          <p:cNvSpPr txBox="1"/>
          <p:nvPr/>
        </p:nvSpPr>
        <p:spPr>
          <a:xfrm>
            <a:off x="2489201" y="1915093"/>
            <a:ext cx="9470389" cy="4524315"/>
          </a:xfrm>
          <a:prstGeom prst="rect">
            <a:avLst/>
          </a:prstGeom>
          <a:solidFill>
            <a:schemeClr val="accent5">
              <a:lumMod val="20000"/>
              <a:lumOff val="80000"/>
            </a:schemeClr>
          </a:solidFill>
        </p:spPr>
        <p:txBody>
          <a:bodyPr wrap="square" rtlCol="0">
            <a:spAutoFit/>
          </a:bodyPr>
          <a:lstStyle/>
          <a:p>
            <a:r>
              <a:rPr lang="en-AU" sz="2400" dirty="0"/>
              <a:t>The smallest change in the quantity that causes a noticeable change in the value indicated. </a:t>
            </a:r>
          </a:p>
          <a:p>
            <a:r>
              <a:rPr lang="en-AU" sz="2400" b="1" dirty="0"/>
              <a:t>VCAA interpretation </a:t>
            </a:r>
            <a:r>
              <a:rPr lang="en-AU" sz="2400" dirty="0"/>
              <a:t>is: </a:t>
            </a:r>
            <a:r>
              <a:rPr lang="en-AU" sz="2400" kern="1100" dirty="0">
                <a:solidFill>
                  <a:srgbClr val="000000"/>
                </a:solidFill>
                <a:effectLst/>
                <a:latin typeface="Arial" panose="020B0604020202020204" pitchFamily="34" charset="0"/>
                <a:ea typeface="Times New Roman" panose="02020603050405020304" pitchFamily="18" charset="0"/>
              </a:rPr>
              <a:t> if the measurement scale on a 50 mL burette is at 0.1 mL intervals, the resolution of the burette is said to be 0.1 </a:t>
            </a:r>
            <a:r>
              <a:rPr lang="en-AU" sz="2400" kern="1100" dirty="0" err="1">
                <a:solidFill>
                  <a:srgbClr val="000000"/>
                </a:solidFill>
                <a:effectLst/>
                <a:latin typeface="Arial" panose="020B0604020202020204" pitchFamily="34" charset="0"/>
                <a:ea typeface="Times New Roman" panose="02020603050405020304" pitchFamily="18" charset="0"/>
              </a:rPr>
              <a:t>mL.</a:t>
            </a:r>
            <a:r>
              <a:rPr lang="en-AU" sz="2400" kern="1100" dirty="0">
                <a:solidFill>
                  <a:srgbClr val="000000"/>
                </a:solidFill>
                <a:effectLst/>
                <a:latin typeface="Arial" panose="020B0604020202020204" pitchFamily="34" charset="0"/>
                <a:ea typeface="Times New Roman" panose="02020603050405020304" pitchFamily="18" charset="0"/>
              </a:rPr>
              <a:t> In a titration, the user must estimate the volume between the two marked intervals on the burette so that the value reported will be to two decimal places. For example, measurement readings of 10.50 mL or 10.55 mL are possible, but a measurement reading of 10.53 mL cannot be claimed. The meniscus of the liquid will either be on the burette line marking, in which case the reading would be 10.50, or it will lie between 10.50 and 10.60, in which case it is measured as 10.55 </a:t>
            </a:r>
            <a:r>
              <a:rPr lang="en-AU" sz="2400" kern="1100" dirty="0" err="1">
                <a:solidFill>
                  <a:srgbClr val="000000"/>
                </a:solidFill>
                <a:effectLst/>
                <a:latin typeface="Arial" panose="020B0604020202020204" pitchFamily="34" charset="0"/>
                <a:ea typeface="Times New Roman" panose="02020603050405020304" pitchFamily="18" charset="0"/>
              </a:rPr>
              <a:t>mL.</a:t>
            </a:r>
            <a:r>
              <a:rPr lang="en-AU" sz="2400" kern="1100" dirty="0">
                <a:solidFill>
                  <a:srgbClr val="000000"/>
                </a:solidFill>
                <a:effectLst/>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272321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CC0E54-D3DC-9B91-45F3-599FF4CAAD1D}"/>
              </a:ext>
            </a:extLst>
          </p:cNvPr>
          <p:cNvSpPr txBox="1"/>
          <p:nvPr/>
        </p:nvSpPr>
        <p:spPr>
          <a:xfrm>
            <a:off x="944880" y="512033"/>
            <a:ext cx="10119360" cy="1492716"/>
          </a:xfrm>
          <a:prstGeom prst="rect">
            <a:avLst/>
          </a:prstGeom>
          <a:solidFill>
            <a:schemeClr val="accent6">
              <a:lumMod val="20000"/>
              <a:lumOff val="80000"/>
            </a:schemeClr>
          </a:solidFill>
        </p:spPr>
        <p:txBody>
          <a:bodyPr wrap="square" rtlCol="0">
            <a:spAutoFit/>
          </a:bodyPr>
          <a:lstStyle/>
          <a:p>
            <a:r>
              <a:rPr lang="en-AU" sz="3000" b="1" dirty="0"/>
              <a:t>Validity</a:t>
            </a:r>
          </a:p>
          <a:p>
            <a:r>
              <a:rPr lang="en-AU" sz="2500" b="1" dirty="0"/>
              <a:t>Does your experiment investigate what it claims to?</a:t>
            </a:r>
          </a:p>
          <a:p>
            <a:r>
              <a:rPr lang="en-AU" b="1" dirty="0"/>
              <a:t>Design needs to be appropriate.</a:t>
            </a:r>
          </a:p>
          <a:p>
            <a:r>
              <a:rPr lang="en-AU" b="1" dirty="0"/>
              <a:t>Implementation needs to follow stated procedure</a:t>
            </a:r>
          </a:p>
        </p:txBody>
      </p:sp>
      <p:pic>
        <p:nvPicPr>
          <p:cNvPr id="8" name="Picture 7">
            <a:extLst>
              <a:ext uri="{FF2B5EF4-FFF2-40B4-BE49-F238E27FC236}">
                <a16:creationId xmlns:a16="http://schemas.microsoft.com/office/drawing/2014/main" id="{8C0A3984-D19C-16FC-0301-C0C73D4AFD21}"/>
              </a:ext>
            </a:extLst>
          </p:cNvPr>
          <p:cNvPicPr>
            <a:picLocks noChangeAspect="1"/>
          </p:cNvPicPr>
          <p:nvPr/>
        </p:nvPicPr>
        <p:blipFill>
          <a:blip r:embed="rId2"/>
          <a:stretch>
            <a:fillRect/>
          </a:stretch>
        </p:blipFill>
        <p:spPr>
          <a:xfrm>
            <a:off x="1117435" y="2021841"/>
            <a:ext cx="3695898" cy="2888883"/>
          </a:xfrm>
          <a:prstGeom prst="rect">
            <a:avLst/>
          </a:prstGeom>
        </p:spPr>
      </p:pic>
      <p:pic>
        <p:nvPicPr>
          <p:cNvPr id="10" name="Picture 9">
            <a:extLst>
              <a:ext uri="{FF2B5EF4-FFF2-40B4-BE49-F238E27FC236}">
                <a16:creationId xmlns:a16="http://schemas.microsoft.com/office/drawing/2014/main" id="{7D71B36F-289B-7DD3-4B8F-FD2EC2852615}"/>
              </a:ext>
            </a:extLst>
          </p:cNvPr>
          <p:cNvPicPr>
            <a:picLocks noChangeAspect="1"/>
          </p:cNvPicPr>
          <p:nvPr/>
        </p:nvPicPr>
        <p:blipFill>
          <a:blip r:embed="rId3"/>
          <a:stretch>
            <a:fillRect/>
          </a:stretch>
        </p:blipFill>
        <p:spPr>
          <a:xfrm>
            <a:off x="5669063" y="2434355"/>
            <a:ext cx="4216617" cy="2063856"/>
          </a:xfrm>
          <a:prstGeom prst="rect">
            <a:avLst/>
          </a:prstGeom>
        </p:spPr>
      </p:pic>
      <p:sp>
        <p:nvSpPr>
          <p:cNvPr id="11" name="TextBox 10">
            <a:extLst>
              <a:ext uri="{FF2B5EF4-FFF2-40B4-BE49-F238E27FC236}">
                <a16:creationId xmlns:a16="http://schemas.microsoft.com/office/drawing/2014/main" id="{7056D1DE-BDD0-6D95-C2AD-B7BDF6DFBDA9}"/>
              </a:ext>
            </a:extLst>
          </p:cNvPr>
          <p:cNvSpPr txBox="1"/>
          <p:nvPr/>
        </p:nvSpPr>
        <p:spPr>
          <a:xfrm>
            <a:off x="853440" y="4910724"/>
            <a:ext cx="10119360" cy="1323439"/>
          </a:xfrm>
          <a:prstGeom prst="rect">
            <a:avLst/>
          </a:prstGeom>
          <a:solidFill>
            <a:schemeClr val="accent2">
              <a:lumMod val="20000"/>
              <a:lumOff val="80000"/>
            </a:schemeClr>
          </a:solidFill>
        </p:spPr>
        <p:txBody>
          <a:bodyPr wrap="square" rtlCol="0">
            <a:spAutoFit/>
          </a:bodyPr>
          <a:lstStyle/>
          <a:p>
            <a:r>
              <a:rPr lang="en-AU" sz="3000" b="1" dirty="0"/>
              <a:t>Rate of reaction: </a:t>
            </a:r>
            <a:r>
              <a:rPr lang="en-AU" sz="2500" dirty="0"/>
              <a:t>Investigating impact of concentration on rate. Experiment is invalid if different concentrations use different sized particles.</a:t>
            </a:r>
          </a:p>
        </p:txBody>
      </p:sp>
    </p:spTree>
    <p:extLst>
      <p:ext uri="{BB962C8B-B14F-4D97-AF65-F5344CB8AC3E}">
        <p14:creationId xmlns:p14="http://schemas.microsoft.com/office/powerpoint/2010/main" val="316136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10921-DA1B-2A10-2045-41B02AFB20B5}"/>
              </a:ext>
            </a:extLst>
          </p:cNvPr>
          <p:cNvPicPr>
            <a:picLocks noChangeAspect="1"/>
          </p:cNvPicPr>
          <p:nvPr/>
        </p:nvPicPr>
        <p:blipFill>
          <a:blip r:embed="rId2"/>
          <a:stretch>
            <a:fillRect/>
          </a:stretch>
        </p:blipFill>
        <p:spPr>
          <a:xfrm>
            <a:off x="982173" y="264160"/>
            <a:ext cx="9441988" cy="5843446"/>
          </a:xfrm>
          <a:prstGeom prst="rect">
            <a:avLst/>
          </a:prstGeom>
        </p:spPr>
      </p:pic>
    </p:spTree>
    <p:extLst>
      <p:ext uri="{BB962C8B-B14F-4D97-AF65-F5344CB8AC3E}">
        <p14:creationId xmlns:p14="http://schemas.microsoft.com/office/powerpoint/2010/main" val="337181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466B88-E897-5770-4FFB-070AB4D024D2}"/>
              </a:ext>
            </a:extLst>
          </p:cNvPr>
          <p:cNvSpPr txBox="1"/>
          <p:nvPr/>
        </p:nvSpPr>
        <p:spPr>
          <a:xfrm>
            <a:off x="1935121" y="467360"/>
            <a:ext cx="7081520" cy="5183983"/>
          </a:xfrm>
          <a:prstGeom prst="rect">
            <a:avLst/>
          </a:prstGeom>
          <a:solidFill>
            <a:schemeClr val="accent4">
              <a:lumMod val="20000"/>
              <a:lumOff val="80000"/>
            </a:schemeClr>
          </a:solidFill>
        </p:spPr>
        <p:txBody>
          <a:bodyPr wrap="square" rtlCol="0">
            <a:spAutoFit/>
          </a:bodyPr>
          <a:lstStyle/>
          <a:p>
            <a:pPr>
              <a:lnSpc>
                <a:spcPct val="107000"/>
              </a:lnSpc>
              <a:spcAft>
                <a:spcPts val="800"/>
              </a:spcAft>
            </a:pPr>
            <a:r>
              <a:rPr lang="en-AU" sz="3500" dirty="0"/>
              <a:t>Random errors:</a:t>
            </a:r>
          </a:p>
          <a:p>
            <a:pPr marL="285750" indent="-285750">
              <a:lnSpc>
                <a:spcPct val="107000"/>
              </a:lnSpc>
              <a:spcAft>
                <a:spcPts val="800"/>
              </a:spcAft>
              <a:buFont typeface="Arial" panose="020B0604020202020204" pitchFamily="34" charset="0"/>
              <a:buChar char="•"/>
            </a:pPr>
            <a:r>
              <a:rPr lang="en-AU" dirty="0"/>
              <a:t> </a:t>
            </a:r>
            <a:r>
              <a:rPr lang="en-AU" sz="1800" b="1" kern="0" dirty="0">
                <a:solidFill>
                  <a:srgbClr val="505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2200" b="1" kern="0" dirty="0">
                <a:solidFill>
                  <a:srgbClr val="505050"/>
                </a:solidFill>
                <a:effectLst/>
                <a:latin typeface="Arial" panose="020B0604020202020204" pitchFamily="34" charset="0"/>
                <a:ea typeface="Times New Roman" panose="02020603050405020304" pitchFamily="18" charset="0"/>
                <a:cs typeface="Times New Roman" panose="02020603050405020304" pitchFamily="18" charset="0"/>
              </a:rPr>
              <a:t>caused by factors that randomly affect measurements.   Random errors lead to inconsistent measurements.</a:t>
            </a:r>
          </a:p>
          <a:p>
            <a:pPr>
              <a:lnSpc>
                <a:spcPct val="107000"/>
              </a:lnSpc>
              <a:spcAft>
                <a:spcPts val="800"/>
              </a:spcAft>
            </a:pPr>
            <a:endParaRPr lang="en-AU" sz="2200" b="1" kern="0" dirty="0">
              <a:solidFill>
                <a:srgbClr val="50505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200" b="1" kern="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rPr>
              <a:t>Observational – </a:t>
            </a:r>
            <a:r>
              <a:rPr lang="en-AU" sz="2200" kern="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rPr>
              <a:t>how you read your instruments or scales </a:t>
            </a:r>
            <a:r>
              <a:rPr lang="en-AU" sz="2200" kern="0" dirty="0" err="1">
                <a:solidFill>
                  <a:srgbClr val="505050"/>
                </a:solidFill>
                <a:effectLst/>
                <a:latin typeface="Arial" panose="020B0604020202020204" pitchFamily="34" charset="0"/>
                <a:ea typeface="Calibri" panose="020F0502020204030204" pitchFamily="34" charset="0"/>
                <a:cs typeface="Times New Roman" panose="02020603050405020304" pitchFamily="18" charset="0"/>
              </a:rPr>
              <a:t>eg.</a:t>
            </a:r>
            <a:r>
              <a:rPr lang="en-AU" sz="2200" kern="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rPr>
              <a:t>  holding a measuring cylinder up to read the scale.</a:t>
            </a:r>
          </a:p>
          <a:p>
            <a:pPr>
              <a:lnSpc>
                <a:spcPct val="107000"/>
              </a:lnSpc>
              <a:spcAft>
                <a:spcPts val="800"/>
              </a:spcAft>
            </a:pPr>
            <a:endParaRPr lang="en-AU" sz="2200" b="1" kern="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200" b="1" kern="0" dirty="0">
                <a:solidFill>
                  <a:srgbClr val="505050"/>
                </a:solidFill>
                <a:latin typeface="Arial" panose="020B0604020202020204" pitchFamily="34" charset="0"/>
                <a:ea typeface="Calibri" panose="020F0502020204030204" pitchFamily="34" charset="0"/>
                <a:cs typeface="Times New Roman" panose="02020603050405020304" pitchFamily="18" charset="0"/>
              </a:rPr>
              <a:t>Environmental: </a:t>
            </a:r>
            <a:r>
              <a:rPr lang="en-AU" sz="2200" kern="0" dirty="0">
                <a:solidFill>
                  <a:srgbClr val="505050"/>
                </a:solidFill>
                <a:latin typeface="Arial" panose="020B0604020202020204" pitchFamily="34" charset="0"/>
                <a:ea typeface="Calibri" panose="020F0502020204030204" pitchFamily="34" charset="0"/>
                <a:cs typeface="Times New Roman" panose="02020603050405020304" pitchFamily="18" charset="0"/>
              </a:rPr>
              <a:t>changes around experimental equipment </a:t>
            </a:r>
            <a:r>
              <a:rPr lang="en-AU" sz="2200" kern="0" dirty="0" err="1">
                <a:solidFill>
                  <a:srgbClr val="505050"/>
                </a:solidFill>
                <a:latin typeface="Arial" panose="020B0604020202020204" pitchFamily="34" charset="0"/>
                <a:ea typeface="Calibri" panose="020F0502020204030204" pitchFamily="34" charset="0"/>
                <a:cs typeface="Times New Roman" panose="02020603050405020304" pitchFamily="18" charset="0"/>
              </a:rPr>
              <a:t>eg.</a:t>
            </a:r>
            <a:r>
              <a:rPr lang="en-AU" sz="2200" kern="0" dirty="0">
                <a:solidFill>
                  <a:srgbClr val="505050"/>
                </a:solidFill>
                <a:latin typeface="Arial" panose="020B0604020202020204" pitchFamily="34" charset="0"/>
                <a:ea typeface="Calibri" panose="020F0502020204030204" pitchFamily="34" charset="0"/>
                <a:cs typeface="Times New Roman" panose="02020603050405020304" pitchFamily="18" charset="0"/>
              </a:rPr>
              <a:t> air conditioner turning off and on</a:t>
            </a:r>
            <a:endParaRPr lang="en-AU" dirty="0"/>
          </a:p>
          <a:p>
            <a:endParaRPr lang="en-AU" dirty="0"/>
          </a:p>
        </p:txBody>
      </p:sp>
      <p:pic>
        <p:nvPicPr>
          <p:cNvPr id="5" name="Picture 4">
            <a:extLst>
              <a:ext uri="{FF2B5EF4-FFF2-40B4-BE49-F238E27FC236}">
                <a16:creationId xmlns:a16="http://schemas.microsoft.com/office/drawing/2014/main" id="{01AF2A3D-B668-8F28-E7AD-89EC6676B9E2}"/>
              </a:ext>
            </a:extLst>
          </p:cNvPr>
          <p:cNvPicPr>
            <a:picLocks noChangeAspect="1"/>
          </p:cNvPicPr>
          <p:nvPr/>
        </p:nvPicPr>
        <p:blipFill>
          <a:blip r:embed="rId2"/>
          <a:stretch>
            <a:fillRect/>
          </a:stretch>
        </p:blipFill>
        <p:spPr>
          <a:xfrm>
            <a:off x="0" y="1744399"/>
            <a:ext cx="1663786" cy="1543129"/>
          </a:xfrm>
          <a:prstGeom prst="rect">
            <a:avLst/>
          </a:prstGeom>
        </p:spPr>
      </p:pic>
      <p:pic>
        <p:nvPicPr>
          <p:cNvPr id="7" name="Picture 6">
            <a:extLst>
              <a:ext uri="{FF2B5EF4-FFF2-40B4-BE49-F238E27FC236}">
                <a16:creationId xmlns:a16="http://schemas.microsoft.com/office/drawing/2014/main" id="{39B9AA40-A30A-B6D6-A6CB-4D99DEA6F0D9}"/>
              </a:ext>
            </a:extLst>
          </p:cNvPr>
          <p:cNvPicPr>
            <a:picLocks noChangeAspect="1"/>
          </p:cNvPicPr>
          <p:nvPr/>
        </p:nvPicPr>
        <p:blipFill>
          <a:blip r:embed="rId3"/>
          <a:stretch>
            <a:fillRect/>
          </a:stretch>
        </p:blipFill>
        <p:spPr>
          <a:xfrm>
            <a:off x="0" y="3679111"/>
            <a:ext cx="1761181" cy="1543129"/>
          </a:xfrm>
          <a:prstGeom prst="rect">
            <a:avLst/>
          </a:prstGeom>
        </p:spPr>
      </p:pic>
      <p:pic>
        <p:nvPicPr>
          <p:cNvPr id="9" name="Picture 8">
            <a:extLst>
              <a:ext uri="{FF2B5EF4-FFF2-40B4-BE49-F238E27FC236}">
                <a16:creationId xmlns:a16="http://schemas.microsoft.com/office/drawing/2014/main" id="{6EC8F204-EED0-6984-EB1F-37DBBD9972EF}"/>
              </a:ext>
            </a:extLst>
          </p:cNvPr>
          <p:cNvPicPr>
            <a:picLocks noChangeAspect="1"/>
          </p:cNvPicPr>
          <p:nvPr/>
        </p:nvPicPr>
        <p:blipFill>
          <a:blip r:embed="rId4"/>
          <a:stretch>
            <a:fillRect/>
          </a:stretch>
        </p:blipFill>
        <p:spPr>
          <a:xfrm>
            <a:off x="8809908" y="1206657"/>
            <a:ext cx="3187864" cy="1835244"/>
          </a:xfrm>
          <a:prstGeom prst="rect">
            <a:avLst/>
          </a:prstGeom>
        </p:spPr>
      </p:pic>
    </p:spTree>
    <p:extLst>
      <p:ext uri="{BB962C8B-B14F-4D97-AF65-F5344CB8AC3E}">
        <p14:creationId xmlns:p14="http://schemas.microsoft.com/office/powerpoint/2010/main" val="360017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BF062-6230-89DC-68DF-8D32D2FA3930}"/>
              </a:ext>
            </a:extLst>
          </p:cNvPr>
          <p:cNvSpPr txBox="1"/>
          <p:nvPr/>
        </p:nvSpPr>
        <p:spPr>
          <a:xfrm>
            <a:off x="2209441" y="317854"/>
            <a:ext cx="7081520" cy="3771545"/>
          </a:xfrm>
          <a:prstGeom prst="rect">
            <a:avLst/>
          </a:prstGeom>
          <a:solidFill>
            <a:schemeClr val="accent2">
              <a:lumMod val="20000"/>
              <a:lumOff val="80000"/>
            </a:schemeClr>
          </a:solidFill>
        </p:spPr>
        <p:txBody>
          <a:bodyPr wrap="square" rtlCol="0">
            <a:spAutoFit/>
          </a:bodyPr>
          <a:lstStyle/>
          <a:p>
            <a:pPr>
              <a:lnSpc>
                <a:spcPct val="107000"/>
              </a:lnSpc>
              <a:spcAft>
                <a:spcPts val="800"/>
              </a:spcAft>
            </a:pPr>
            <a:r>
              <a:rPr lang="en-AU" sz="3500" dirty="0"/>
              <a:t>Systematic errors:</a:t>
            </a:r>
          </a:p>
          <a:p>
            <a:pPr marL="285750" indent="-285750">
              <a:lnSpc>
                <a:spcPct val="107000"/>
              </a:lnSpc>
              <a:spcAft>
                <a:spcPts val="800"/>
              </a:spcAft>
              <a:buFont typeface="Arial" panose="020B0604020202020204" pitchFamily="34" charset="0"/>
              <a:buChar char="•"/>
            </a:pPr>
            <a:r>
              <a:rPr lang="en-AU" dirty="0"/>
              <a:t> </a:t>
            </a:r>
            <a:r>
              <a:rPr lang="en-AU" sz="1800" b="1" kern="0" dirty="0">
                <a:solidFill>
                  <a:srgbClr val="505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2200" b="1" kern="0" dirty="0">
                <a:solidFill>
                  <a:srgbClr val="505050"/>
                </a:solidFill>
                <a:effectLst/>
                <a:latin typeface="Arial" panose="020B0604020202020204" pitchFamily="34" charset="0"/>
                <a:ea typeface="Times New Roman" panose="02020603050405020304" pitchFamily="18" charset="0"/>
                <a:cs typeface="Times New Roman" panose="02020603050405020304" pitchFamily="18" charset="0"/>
              </a:rPr>
              <a:t>errors that occur in the same direction each time</a:t>
            </a:r>
          </a:p>
          <a:p>
            <a:pPr>
              <a:lnSpc>
                <a:spcPct val="107000"/>
              </a:lnSpc>
              <a:spcAft>
                <a:spcPts val="800"/>
              </a:spcAft>
            </a:pPr>
            <a:endParaRPr lang="en-AU" sz="2200" b="1" kern="0" dirty="0">
              <a:solidFill>
                <a:srgbClr val="50505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200" b="1" kern="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rPr>
              <a:t>Bubble in thermometer.</a:t>
            </a:r>
          </a:p>
          <a:p>
            <a:pPr>
              <a:lnSpc>
                <a:spcPct val="107000"/>
              </a:lnSpc>
              <a:spcAft>
                <a:spcPts val="800"/>
              </a:spcAft>
            </a:pPr>
            <a:r>
              <a:rPr lang="en-AU" sz="2200" b="1" kern="0" dirty="0">
                <a:solidFill>
                  <a:srgbClr val="505050"/>
                </a:solidFill>
                <a:latin typeface="Arial" panose="020B0604020202020204" pitchFamily="34" charset="0"/>
                <a:ea typeface="Calibri" panose="020F0502020204030204" pitchFamily="34" charset="0"/>
                <a:cs typeface="Times New Roman" panose="02020603050405020304" pitchFamily="18" charset="0"/>
              </a:rPr>
              <a:t>Balance not calibrated</a:t>
            </a:r>
          </a:p>
          <a:p>
            <a:pPr>
              <a:lnSpc>
                <a:spcPct val="107000"/>
              </a:lnSpc>
              <a:spcAft>
                <a:spcPts val="800"/>
              </a:spcAft>
            </a:pPr>
            <a:r>
              <a:rPr lang="en-AU" sz="2200" b="1" kern="0" dirty="0">
                <a:solidFill>
                  <a:srgbClr val="505050"/>
                </a:solidFill>
                <a:latin typeface="Arial" panose="020B0604020202020204" pitchFamily="34" charset="0"/>
                <a:ea typeface="Calibri" panose="020F0502020204030204" pitchFamily="34" charset="0"/>
                <a:cs typeface="Times New Roman" panose="02020603050405020304" pitchFamily="18" charset="0"/>
              </a:rPr>
              <a:t>Liquid evaporating from beaker</a:t>
            </a:r>
          </a:p>
          <a:p>
            <a:pPr>
              <a:lnSpc>
                <a:spcPct val="107000"/>
              </a:lnSpc>
              <a:spcAft>
                <a:spcPts val="800"/>
              </a:spcAft>
            </a:pPr>
            <a:endParaRPr lang="en-AU" dirty="0"/>
          </a:p>
          <a:p>
            <a:endParaRPr lang="en-AU" dirty="0"/>
          </a:p>
        </p:txBody>
      </p:sp>
      <p:pic>
        <p:nvPicPr>
          <p:cNvPr id="6" name="Picture 5">
            <a:extLst>
              <a:ext uri="{FF2B5EF4-FFF2-40B4-BE49-F238E27FC236}">
                <a16:creationId xmlns:a16="http://schemas.microsoft.com/office/drawing/2014/main" id="{CC0A28ED-F653-3FDD-D9EF-482CA7C01622}"/>
              </a:ext>
            </a:extLst>
          </p:cNvPr>
          <p:cNvPicPr>
            <a:picLocks noChangeAspect="1"/>
          </p:cNvPicPr>
          <p:nvPr/>
        </p:nvPicPr>
        <p:blipFill>
          <a:blip r:embed="rId2"/>
          <a:stretch>
            <a:fillRect/>
          </a:stretch>
        </p:blipFill>
        <p:spPr>
          <a:xfrm>
            <a:off x="9390957" y="2428789"/>
            <a:ext cx="2228965" cy="3321221"/>
          </a:xfrm>
          <a:prstGeom prst="rect">
            <a:avLst/>
          </a:prstGeom>
        </p:spPr>
      </p:pic>
      <p:pic>
        <p:nvPicPr>
          <p:cNvPr id="8" name="Picture 7">
            <a:extLst>
              <a:ext uri="{FF2B5EF4-FFF2-40B4-BE49-F238E27FC236}">
                <a16:creationId xmlns:a16="http://schemas.microsoft.com/office/drawing/2014/main" id="{D019A062-138D-E775-BE45-A93F52886A97}"/>
              </a:ext>
            </a:extLst>
          </p:cNvPr>
          <p:cNvPicPr>
            <a:picLocks noChangeAspect="1"/>
          </p:cNvPicPr>
          <p:nvPr/>
        </p:nvPicPr>
        <p:blipFill>
          <a:blip r:embed="rId3"/>
          <a:stretch>
            <a:fillRect/>
          </a:stretch>
        </p:blipFill>
        <p:spPr>
          <a:xfrm>
            <a:off x="179366" y="3451201"/>
            <a:ext cx="2140627" cy="2749598"/>
          </a:xfrm>
          <a:prstGeom prst="rect">
            <a:avLst/>
          </a:prstGeom>
        </p:spPr>
      </p:pic>
      <p:sp>
        <p:nvSpPr>
          <p:cNvPr id="9" name="Rectangle 8">
            <a:extLst>
              <a:ext uri="{FF2B5EF4-FFF2-40B4-BE49-F238E27FC236}">
                <a16:creationId xmlns:a16="http://schemas.microsoft.com/office/drawing/2014/main" id="{3751F103-003B-5C5C-5317-7D0EC43C78DB}"/>
              </a:ext>
            </a:extLst>
          </p:cNvPr>
          <p:cNvSpPr/>
          <p:nvPr/>
        </p:nvSpPr>
        <p:spPr>
          <a:xfrm>
            <a:off x="1249680" y="4826000"/>
            <a:ext cx="213360" cy="10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7252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622DFA-766C-1BE0-EEEB-1E02EC672D24}"/>
              </a:ext>
            </a:extLst>
          </p:cNvPr>
          <p:cNvPicPr>
            <a:picLocks noChangeAspect="1"/>
          </p:cNvPicPr>
          <p:nvPr/>
        </p:nvPicPr>
        <p:blipFill>
          <a:blip r:embed="rId2"/>
          <a:stretch>
            <a:fillRect/>
          </a:stretch>
        </p:blipFill>
        <p:spPr>
          <a:xfrm>
            <a:off x="669235" y="858002"/>
            <a:ext cx="6221895" cy="5148617"/>
          </a:xfrm>
          <a:prstGeom prst="rect">
            <a:avLst/>
          </a:prstGeom>
        </p:spPr>
      </p:pic>
      <p:cxnSp>
        <p:nvCxnSpPr>
          <p:cNvPr id="11" name="Straight Connector 1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C8AB5C1-87AC-3537-AD87-39A5C14BAC0A}"/>
              </a:ext>
            </a:extLst>
          </p:cNvPr>
          <p:cNvSpPr txBox="1"/>
          <p:nvPr/>
        </p:nvSpPr>
        <p:spPr>
          <a:xfrm>
            <a:off x="7660640" y="1889764"/>
            <a:ext cx="4135120" cy="4252620"/>
          </a:xfrm>
          <a:prstGeom prst="rect">
            <a:avLst/>
          </a:prstGeom>
          <a:solidFill>
            <a:schemeClr val="accent6">
              <a:lumMod val="20000"/>
              <a:lumOff val="80000"/>
            </a:schemeClr>
          </a:solidFill>
        </p:spPr>
        <p:txBody>
          <a:bodyPr vert="horz" lIns="91440" tIns="45720" rIns="91440" bIns="45720" rtlCol="0">
            <a:normAutofit lnSpcReduction="10000"/>
          </a:bodyPr>
          <a:lstStyle/>
          <a:p>
            <a:pPr>
              <a:lnSpc>
                <a:spcPct val="90000"/>
              </a:lnSpc>
              <a:spcAft>
                <a:spcPts val="800"/>
              </a:spcAft>
            </a:pPr>
            <a:r>
              <a:rPr lang="en-US" sz="2800" b="1" dirty="0"/>
              <a:t>Systematic or random?</a:t>
            </a:r>
          </a:p>
          <a:p>
            <a:pPr indent="-228600">
              <a:lnSpc>
                <a:spcPct val="90000"/>
              </a:lnSpc>
              <a:spcAft>
                <a:spcPts val="800"/>
              </a:spcAft>
              <a:buFont typeface="Arial" panose="020B0604020202020204" pitchFamily="34" charset="0"/>
              <a:buChar char="•"/>
            </a:pPr>
            <a:endParaRPr lang="en-US" sz="2800" b="1" dirty="0"/>
          </a:p>
          <a:p>
            <a:pPr indent="-228600">
              <a:lnSpc>
                <a:spcPct val="90000"/>
              </a:lnSpc>
              <a:spcAft>
                <a:spcPts val="800"/>
              </a:spcAft>
              <a:buFont typeface="Arial" panose="020B0604020202020204" pitchFamily="34" charset="0"/>
              <a:buChar char="•"/>
            </a:pPr>
            <a:r>
              <a:rPr lang="en-US" sz="2800" dirty="0"/>
              <a:t>Reading from the same incorrect height each time is systematic but</a:t>
            </a:r>
          </a:p>
          <a:p>
            <a:pPr indent="-228600">
              <a:lnSpc>
                <a:spcPct val="90000"/>
              </a:lnSpc>
              <a:spcAft>
                <a:spcPts val="800"/>
              </a:spcAft>
              <a:buFont typeface="Arial" panose="020B0604020202020204" pitchFamily="34" charset="0"/>
              <a:buChar char="•"/>
            </a:pPr>
            <a:endParaRPr lang="en-US" sz="2800" dirty="0"/>
          </a:p>
          <a:p>
            <a:pPr indent="-228600">
              <a:lnSpc>
                <a:spcPct val="90000"/>
              </a:lnSpc>
              <a:spcAft>
                <a:spcPts val="800"/>
              </a:spcAft>
              <a:buFont typeface="Arial" panose="020B0604020202020204" pitchFamily="34" charset="0"/>
              <a:buChar char="•"/>
            </a:pPr>
            <a:r>
              <a:rPr lang="en-US" sz="2800" dirty="0"/>
              <a:t>Reading from varying heights is random </a:t>
            </a:r>
            <a:r>
              <a:rPr lang="en-US" sz="2500" dirty="0"/>
              <a:t>– running multiple trials reduces the impact of random errors</a:t>
            </a:r>
          </a:p>
          <a:p>
            <a:pPr indent="-228600">
              <a:lnSpc>
                <a:spcPct val="90000"/>
              </a:lnSpc>
              <a:spcAft>
                <a:spcPts val="8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123071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146444-C545-DD05-F909-687F533D0E0F}"/>
              </a:ext>
            </a:extLst>
          </p:cNvPr>
          <p:cNvSpPr txBox="1"/>
          <p:nvPr/>
        </p:nvSpPr>
        <p:spPr>
          <a:xfrm>
            <a:off x="2209440" y="317854"/>
            <a:ext cx="7889599" cy="2043765"/>
          </a:xfrm>
          <a:prstGeom prst="rect">
            <a:avLst/>
          </a:prstGeom>
          <a:solidFill>
            <a:schemeClr val="accent6">
              <a:lumMod val="20000"/>
              <a:lumOff val="80000"/>
            </a:schemeClr>
          </a:solidFill>
        </p:spPr>
        <p:txBody>
          <a:bodyPr wrap="square" rtlCol="0">
            <a:spAutoFit/>
          </a:bodyPr>
          <a:lstStyle/>
          <a:p>
            <a:pPr>
              <a:lnSpc>
                <a:spcPct val="107000"/>
              </a:lnSpc>
              <a:spcAft>
                <a:spcPts val="800"/>
              </a:spcAft>
            </a:pPr>
            <a:r>
              <a:rPr lang="en-AU" sz="3500" dirty="0"/>
              <a:t>Accuracy and precision.</a:t>
            </a:r>
          </a:p>
          <a:p>
            <a:pPr>
              <a:lnSpc>
                <a:spcPct val="107000"/>
              </a:lnSpc>
              <a:spcAft>
                <a:spcPts val="800"/>
              </a:spcAft>
            </a:pPr>
            <a:r>
              <a:rPr lang="en-AU" sz="2400" b="1" dirty="0"/>
              <a:t>Precision</a:t>
            </a:r>
            <a:r>
              <a:rPr lang="en-AU" sz="2400" dirty="0"/>
              <a:t> – how consistent the results obtained are</a:t>
            </a:r>
          </a:p>
          <a:p>
            <a:pPr>
              <a:lnSpc>
                <a:spcPct val="107000"/>
              </a:lnSpc>
              <a:spcAft>
                <a:spcPts val="800"/>
              </a:spcAft>
            </a:pPr>
            <a:r>
              <a:rPr lang="en-AU" sz="2400" b="1" dirty="0"/>
              <a:t>Accurate</a:t>
            </a:r>
            <a:r>
              <a:rPr lang="en-AU" sz="2400" dirty="0"/>
              <a:t> – how close to a known value the results are</a:t>
            </a:r>
          </a:p>
          <a:p>
            <a:endParaRPr lang="en-AU" dirty="0"/>
          </a:p>
        </p:txBody>
      </p:sp>
      <p:pic>
        <p:nvPicPr>
          <p:cNvPr id="5" name="Picture 4">
            <a:extLst>
              <a:ext uri="{FF2B5EF4-FFF2-40B4-BE49-F238E27FC236}">
                <a16:creationId xmlns:a16="http://schemas.microsoft.com/office/drawing/2014/main" id="{75280C5D-7B50-2C57-5744-67294890725A}"/>
              </a:ext>
            </a:extLst>
          </p:cNvPr>
          <p:cNvPicPr>
            <a:picLocks noChangeAspect="1"/>
          </p:cNvPicPr>
          <p:nvPr/>
        </p:nvPicPr>
        <p:blipFill>
          <a:blip r:embed="rId2"/>
          <a:stretch>
            <a:fillRect/>
          </a:stretch>
        </p:blipFill>
        <p:spPr>
          <a:xfrm>
            <a:off x="5180967" y="2519740"/>
            <a:ext cx="2825750" cy="3714750"/>
          </a:xfrm>
          <a:prstGeom prst="rect">
            <a:avLst/>
          </a:prstGeom>
        </p:spPr>
      </p:pic>
      <p:sp>
        <p:nvSpPr>
          <p:cNvPr id="6" name="TextBox 5">
            <a:extLst>
              <a:ext uri="{FF2B5EF4-FFF2-40B4-BE49-F238E27FC236}">
                <a16:creationId xmlns:a16="http://schemas.microsoft.com/office/drawing/2014/main" id="{6A50E06D-EDFC-7B36-3CD1-C1215EA0F075}"/>
              </a:ext>
            </a:extLst>
          </p:cNvPr>
          <p:cNvSpPr txBox="1"/>
          <p:nvPr/>
        </p:nvSpPr>
        <p:spPr>
          <a:xfrm>
            <a:off x="9060179" y="5507594"/>
            <a:ext cx="1775460" cy="430887"/>
          </a:xfrm>
          <a:prstGeom prst="rect">
            <a:avLst/>
          </a:prstGeom>
          <a:noFill/>
        </p:spPr>
        <p:txBody>
          <a:bodyPr wrap="square" rtlCol="0">
            <a:spAutoFit/>
          </a:bodyPr>
          <a:lstStyle/>
          <a:p>
            <a:r>
              <a:rPr lang="en-AU" sz="2200" b="1" dirty="0"/>
              <a:t>I got 1.21 M</a:t>
            </a:r>
          </a:p>
        </p:txBody>
      </p:sp>
      <p:pic>
        <p:nvPicPr>
          <p:cNvPr id="7" name="Picture 6">
            <a:extLst>
              <a:ext uri="{FF2B5EF4-FFF2-40B4-BE49-F238E27FC236}">
                <a16:creationId xmlns:a16="http://schemas.microsoft.com/office/drawing/2014/main" id="{CAE47582-A749-97A6-C7C3-A3D0B5A4887C}"/>
              </a:ext>
            </a:extLst>
          </p:cNvPr>
          <p:cNvPicPr>
            <a:picLocks noChangeAspect="1"/>
          </p:cNvPicPr>
          <p:nvPr/>
        </p:nvPicPr>
        <p:blipFill>
          <a:blip r:embed="rId3"/>
          <a:stretch>
            <a:fillRect/>
          </a:stretch>
        </p:blipFill>
        <p:spPr>
          <a:xfrm>
            <a:off x="8321040" y="2750819"/>
            <a:ext cx="2514599" cy="2731375"/>
          </a:xfrm>
          <a:prstGeom prst="rect">
            <a:avLst/>
          </a:prstGeom>
        </p:spPr>
      </p:pic>
      <p:pic>
        <p:nvPicPr>
          <p:cNvPr id="8" name="Picture 7" descr="A cartoon of a person holding a thermometer&#10;&#10;Description automatically generated">
            <a:extLst>
              <a:ext uri="{FF2B5EF4-FFF2-40B4-BE49-F238E27FC236}">
                <a16:creationId xmlns:a16="http://schemas.microsoft.com/office/drawing/2014/main" id="{18038C46-C0B1-2D77-BFBC-4377432B7098}"/>
              </a:ext>
            </a:extLst>
          </p:cNvPr>
          <p:cNvPicPr>
            <a:picLocks noChangeAspect="1"/>
          </p:cNvPicPr>
          <p:nvPr/>
        </p:nvPicPr>
        <p:blipFill>
          <a:blip r:embed="rId4"/>
          <a:stretch>
            <a:fillRect/>
          </a:stretch>
        </p:blipFill>
        <p:spPr>
          <a:xfrm>
            <a:off x="1123590" y="4107815"/>
            <a:ext cx="2046330" cy="2381402"/>
          </a:xfrm>
          <a:prstGeom prst="rect">
            <a:avLst/>
          </a:prstGeom>
        </p:spPr>
      </p:pic>
      <p:pic>
        <p:nvPicPr>
          <p:cNvPr id="9" name="Picture 8" descr="A cartoon of a person holding a flask with pink liquid&#10;&#10;Description automatically generated">
            <a:extLst>
              <a:ext uri="{FF2B5EF4-FFF2-40B4-BE49-F238E27FC236}">
                <a16:creationId xmlns:a16="http://schemas.microsoft.com/office/drawing/2014/main" id="{DCE182F0-A638-0506-9BAE-D3BFB5218C13}"/>
              </a:ext>
            </a:extLst>
          </p:cNvPr>
          <p:cNvPicPr>
            <a:picLocks noChangeAspect="1"/>
          </p:cNvPicPr>
          <p:nvPr/>
        </p:nvPicPr>
        <p:blipFill>
          <a:blip r:embed="rId5"/>
          <a:stretch>
            <a:fillRect/>
          </a:stretch>
        </p:blipFill>
        <p:spPr>
          <a:xfrm>
            <a:off x="477052" y="2153517"/>
            <a:ext cx="2164604" cy="1490926"/>
          </a:xfrm>
          <a:prstGeom prst="rect">
            <a:avLst/>
          </a:prstGeom>
        </p:spPr>
      </p:pic>
      <p:sp>
        <p:nvSpPr>
          <p:cNvPr id="10" name="TextBox 9">
            <a:extLst>
              <a:ext uri="{FF2B5EF4-FFF2-40B4-BE49-F238E27FC236}">
                <a16:creationId xmlns:a16="http://schemas.microsoft.com/office/drawing/2014/main" id="{B6558ED1-A18B-5A44-D9FA-374AD0C62E4B}"/>
              </a:ext>
            </a:extLst>
          </p:cNvPr>
          <p:cNvSpPr txBox="1"/>
          <p:nvPr/>
        </p:nvSpPr>
        <p:spPr>
          <a:xfrm>
            <a:off x="6258560" y="5482194"/>
            <a:ext cx="1036320" cy="430887"/>
          </a:xfrm>
          <a:prstGeom prst="rect">
            <a:avLst/>
          </a:prstGeom>
          <a:noFill/>
        </p:spPr>
        <p:txBody>
          <a:bodyPr wrap="square" rtlCol="0">
            <a:spAutoFit/>
          </a:bodyPr>
          <a:lstStyle/>
          <a:p>
            <a:r>
              <a:rPr lang="en-AU" sz="2200" b="1" dirty="0"/>
              <a:t>0.86 M</a:t>
            </a:r>
          </a:p>
        </p:txBody>
      </p:sp>
      <p:sp>
        <p:nvSpPr>
          <p:cNvPr id="11" name="TextBox 10">
            <a:extLst>
              <a:ext uri="{FF2B5EF4-FFF2-40B4-BE49-F238E27FC236}">
                <a16:creationId xmlns:a16="http://schemas.microsoft.com/office/drawing/2014/main" id="{8712CB26-B3E4-4817-C5B0-EA8C3976D806}"/>
              </a:ext>
            </a:extLst>
          </p:cNvPr>
          <p:cNvSpPr txBox="1"/>
          <p:nvPr/>
        </p:nvSpPr>
        <p:spPr>
          <a:xfrm>
            <a:off x="371295" y="3644443"/>
            <a:ext cx="1775460" cy="430887"/>
          </a:xfrm>
          <a:prstGeom prst="rect">
            <a:avLst/>
          </a:prstGeom>
          <a:noFill/>
        </p:spPr>
        <p:txBody>
          <a:bodyPr wrap="square" rtlCol="0">
            <a:spAutoFit/>
          </a:bodyPr>
          <a:lstStyle/>
          <a:p>
            <a:r>
              <a:rPr lang="en-AU" sz="2200" b="1" dirty="0"/>
              <a:t>I got 1.22 M</a:t>
            </a:r>
          </a:p>
        </p:txBody>
      </p:sp>
      <p:sp>
        <p:nvSpPr>
          <p:cNvPr id="12" name="TextBox 11">
            <a:extLst>
              <a:ext uri="{FF2B5EF4-FFF2-40B4-BE49-F238E27FC236}">
                <a16:creationId xmlns:a16="http://schemas.microsoft.com/office/drawing/2014/main" id="{E6FC6A4D-065E-F1B1-73C3-A24328A117B2}"/>
              </a:ext>
            </a:extLst>
          </p:cNvPr>
          <p:cNvSpPr txBox="1"/>
          <p:nvPr/>
        </p:nvSpPr>
        <p:spPr>
          <a:xfrm>
            <a:off x="235860" y="5093277"/>
            <a:ext cx="1775460" cy="430887"/>
          </a:xfrm>
          <a:prstGeom prst="rect">
            <a:avLst/>
          </a:prstGeom>
          <a:noFill/>
        </p:spPr>
        <p:txBody>
          <a:bodyPr wrap="square" rtlCol="0">
            <a:spAutoFit/>
          </a:bodyPr>
          <a:lstStyle/>
          <a:p>
            <a:r>
              <a:rPr lang="en-AU" sz="2200" b="1" dirty="0"/>
              <a:t>I got 1.19 M</a:t>
            </a:r>
          </a:p>
        </p:txBody>
      </p:sp>
      <p:sp>
        <p:nvSpPr>
          <p:cNvPr id="13" name="TextBox 12">
            <a:extLst>
              <a:ext uri="{FF2B5EF4-FFF2-40B4-BE49-F238E27FC236}">
                <a16:creationId xmlns:a16="http://schemas.microsoft.com/office/drawing/2014/main" id="{1E79A1F7-3E8F-9CF4-A969-0769521A8E33}"/>
              </a:ext>
            </a:extLst>
          </p:cNvPr>
          <p:cNvSpPr txBox="1"/>
          <p:nvPr/>
        </p:nvSpPr>
        <p:spPr>
          <a:xfrm>
            <a:off x="4293236" y="6273773"/>
            <a:ext cx="7116443" cy="430887"/>
          </a:xfrm>
          <a:prstGeom prst="rect">
            <a:avLst/>
          </a:prstGeom>
          <a:solidFill>
            <a:schemeClr val="accent4">
              <a:lumMod val="20000"/>
              <a:lumOff val="80000"/>
            </a:schemeClr>
          </a:solidFill>
        </p:spPr>
        <p:txBody>
          <a:bodyPr wrap="square" rtlCol="0">
            <a:spAutoFit/>
          </a:bodyPr>
          <a:lstStyle/>
          <a:p>
            <a:r>
              <a:rPr lang="en-AU" sz="2200" b="1" dirty="0"/>
              <a:t>These student results are precise but not accurate</a:t>
            </a:r>
          </a:p>
        </p:txBody>
      </p:sp>
    </p:spTree>
    <p:extLst>
      <p:ext uri="{BB962C8B-B14F-4D97-AF65-F5344CB8AC3E}">
        <p14:creationId xmlns:p14="http://schemas.microsoft.com/office/powerpoint/2010/main" val="2657078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30748E1-15D5-91DC-AA71-E08EB188595B}"/>
              </a:ext>
            </a:extLst>
          </p:cNvPr>
          <p:cNvPicPr>
            <a:picLocks noChangeAspect="1"/>
          </p:cNvPicPr>
          <p:nvPr/>
        </p:nvPicPr>
        <p:blipFill rotWithShape="1">
          <a:blip r:embed="rId2"/>
          <a:srcRect t="4445" b="10207"/>
          <a:stretch/>
        </p:blipFill>
        <p:spPr>
          <a:xfrm>
            <a:off x="457200" y="457200"/>
            <a:ext cx="11277600" cy="5943600"/>
          </a:xfrm>
          <a:prstGeom prst="rect">
            <a:avLst/>
          </a:prstGeom>
        </p:spPr>
      </p:pic>
    </p:spTree>
    <p:extLst>
      <p:ext uri="{BB962C8B-B14F-4D97-AF65-F5344CB8AC3E}">
        <p14:creationId xmlns:p14="http://schemas.microsoft.com/office/powerpoint/2010/main" val="387092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154BC4-7638-B3B2-DC91-2B6C3AF917DE}"/>
              </a:ext>
            </a:extLst>
          </p:cNvPr>
          <p:cNvPicPr>
            <a:picLocks noChangeAspect="1"/>
          </p:cNvPicPr>
          <p:nvPr/>
        </p:nvPicPr>
        <p:blipFill>
          <a:blip r:embed="rId2"/>
          <a:stretch>
            <a:fillRect/>
          </a:stretch>
        </p:blipFill>
        <p:spPr>
          <a:xfrm>
            <a:off x="470938" y="1813849"/>
            <a:ext cx="2034419" cy="2209800"/>
          </a:xfrm>
          <a:prstGeom prst="rect">
            <a:avLst/>
          </a:prstGeom>
        </p:spPr>
      </p:pic>
      <p:pic>
        <p:nvPicPr>
          <p:cNvPr id="7" name="Picture 6">
            <a:extLst>
              <a:ext uri="{FF2B5EF4-FFF2-40B4-BE49-F238E27FC236}">
                <a16:creationId xmlns:a16="http://schemas.microsoft.com/office/drawing/2014/main" id="{FB5BDEBC-29E5-DF80-5C4C-407AA39BBF70}"/>
              </a:ext>
            </a:extLst>
          </p:cNvPr>
          <p:cNvPicPr>
            <a:picLocks noChangeAspect="1"/>
          </p:cNvPicPr>
          <p:nvPr/>
        </p:nvPicPr>
        <p:blipFill>
          <a:blip r:embed="rId3"/>
          <a:stretch>
            <a:fillRect/>
          </a:stretch>
        </p:blipFill>
        <p:spPr>
          <a:xfrm>
            <a:off x="1227430" y="4023649"/>
            <a:ext cx="958899" cy="1943200"/>
          </a:xfrm>
          <a:prstGeom prst="rect">
            <a:avLst/>
          </a:prstGeom>
        </p:spPr>
      </p:pic>
      <p:pic>
        <p:nvPicPr>
          <p:cNvPr id="9" name="Picture 8">
            <a:extLst>
              <a:ext uri="{FF2B5EF4-FFF2-40B4-BE49-F238E27FC236}">
                <a16:creationId xmlns:a16="http://schemas.microsoft.com/office/drawing/2014/main" id="{742F4753-EDAA-AFBE-60CC-B69DD3062ADA}"/>
              </a:ext>
            </a:extLst>
          </p:cNvPr>
          <p:cNvPicPr>
            <a:picLocks noChangeAspect="1"/>
          </p:cNvPicPr>
          <p:nvPr/>
        </p:nvPicPr>
        <p:blipFill>
          <a:blip r:embed="rId4"/>
          <a:stretch>
            <a:fillRect/>
          </a:stretch>
        </p:blipFill>
        <p:spPr>
          <a:xfrm>
            <a:off x="4141549" y="1560139"/>
            <a:ext cx="7366153" cy="2717221"/>
          </a:xfrm>
          <a:prstGeom prst="rect">
            <a:avLst/>
          </a:prstGeom>
        </p:spPr>
      </p:pic>
      <p:sp>
        <p:nvSpPr>
          <p:cNvPr id="10" name="TextBox 9">
            <a:extLst>
              <a:ext uri="{FF2B5EF4-FFF2-40B4-BE49-F238E27FC236}">
                <a16:creationId xmlns:a16="http://schemas.microsoft.com/office/drawing/2014/main" id="{789E3D63-2E70-88FA-E983-ECEC7BDC5613}"/>
              </a:ext>
            </a:extLst>
          </p:cNvPr>
          <p:cNvSpPr txBox="1"/>
          <p:nvPr/>
        </p:nvSpPr>
        <p:spPr>
          <a:xfrm>
            <a:off x="152400" y="284480"/>
            <a:ext cx="11795760" cy="1061829"/>
          </a:xfrm>
          <a:prstGeom prst="rect">
            <a:avLst/>
          </a:prstGeom>
          <a:solidFill>
            <a:schemeClr val="accent2">
              <a:lumMod val="20000"/>
              <a:lumOff val="80000"/>
            </a:schemeClr>
          </a:solidFill>
        </p:spPr>
        <p:txBody>
          <a:bodyPr wrap="square" rtlCol="0">
            <a:spAutoFit/>
          </a:bodyPr>
          <a:lstStyle/>
          <a:p>
            <a:r>
              <a:rPr lang="en-AU" sz="3500" b="1" dirty="0"/>
              <a:t>Repeatability</a:t>
            </a:r>
          </a:p>
          <a:p>
            <a:r>
              <a:rPr lang="en-AU" sz="2800" b="1" dirty="0"/>
              <a:t>How close are my results each time I conduct this experiment?</a:t>
            </a:r>
          </a:p>
        </p:txBody>
      </p:sp>
      <p:sp>
        <p:nvSpPr>
          <p:cNvPr id="11" name="TextBox 10">
            <a:extLst>
              <a:ext uri="{FF2B5EF4-FFF2-40B4-BE49-F238E27FC236}">
                <a16:creationId xmlns:a16="http://schemas.microsoft.com/office/drawing/2014/main" id="{53063669-F2B3-B575-660C-7964CFD5B084}"/>
              </a:ext>
            </a:extLst>
          </p:cNvPr>
          <p:cNvSpPr txBox="1"/>
          <p:nvPr/>
        </p:nvSpPr>
        <p:spPr>
          <a:xfrm>
            <a:off x="3799840" y="4805680"/>
            <a:ext cx="6289040" cy="1246495"/>
          </a:xfrm>
          <a:prstGeom prst="rect">
            <a:avLst/>
          </a:prstGeom>
          <a:solidFill>
            <a:schemeClr val="accent2">
              <a:lumMod val="20000"/>
              <a:lumOff val="80000"/>
            </a:schemeClr>
          </a:solidFill>
        </p:spPr>
        <p:txBody>
          <a:bodyPr wrap="square" rtlCol="0">
            <a:spAutoFit/>
          </a:bodyPr>
          <a:lstStyle/>
          <a:p>
            <a:r>
              <a:rPr lang="en-AU" sz="2500" dirty="0"/>
              <a:t>Same person, same equipment, same procedure – how close are our results?</a:t>
            </a:r>
          </a:p>
          <a:p>
            <a:r>
              <a:rPr lang="en-AU" sz="2500" dirty="0"/>
              <a:t>Are we confident about the result obtained?</a:t>
            </a:r>
          </a:p>
        </p:txBody>
      </p:sp>
    </p:spTree>
    <p:extLst>
      <p:ext uri="{BB962C8B-B14F-4D97-AF65-F5344CB8AC3E}">
        <p14:creationId xmlns:p14="http://schemas.microsoft.com/office/powerpoint/2010/main" val="382320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3983C0-E594-1363-532A-9E90EDFD41CE}"/>
              </a:ext>
            </a:extLst>
          </p:cNvPr>
          <p:cNvSpPr txBox="1"/>
          <p:nvPr/>
        </p:nvSpPr>
        <p:spPr>
          <a:xfrm>
            <a:off x="152400" y="284480"/>
            <a:ext cx="11795760" cy="2354491"/>
          </a:xfrm>
          <a:prstGeom prst="rect">
            <a:avLst/>
          </a:prstGeom>
          <a:solidFill>
            <a:schemeClr val="accent2">
              <a:lumMod val="20000"/>
              <a:lumOff val="80000"/>
            </a:schemeClr>
          </a:solidFill>
        </p:spPr>
        <p:txBody>
          <a:bodyPr wrap="square" rtlCol="0">
            <a:spAutoFit/>
          </a:bodyPr>
          <a:lstStyle/>
          <a:p>
            <a:r>
              <a:rPr lang="en-AU" sz="3500" b="1" dirty="0"/>
              <a:t>Reproducibility </a:t>
            </a:r>
          </a:p>
          <a:p>
            <a:r>
              <a:rPr lang="en-AU" sz="2800" b="1" dirty="0"/>
              <a:t>Can different experimenters get the same result following the same procedure using their equipment (different burette etc)?</a:t>
            </a:r>
          </a:p>
          <a:p>
            <a:r>
              <a:rPr lang="en-AU" sz="2800" b="1" dirty="0"/>
              <a:t>Might be different location or different supplies of reagent</a:t>
            </a:r>
          </a:p>
          <a:p>
            <a:r>
              <a:rPr lang="en-AU" sz="2800" b="1" dirty="0"/>
              <a:t> - ensures the validity of findings</a:t>
            </a:r>
          </a:p>
        </p:txBody>
      </p:sp>
      <p:pic>
        <p:nvPicPr>
          <p:cNvPr id="5" name="Picture 4">
            <a:extLst>
              <a:ext uri="{FF2B5EF4-FFF2-40B4-BE49-F238E27FC236}">
                <a16:creationId xmlns:a16="http://schemas.microsoft.com/office/drawing/2014/main" id="{349F9E41-6090-6213-C64B-A50C6DC571BF}"/>
              </a:ext>
            </a:extLst>
          </p:cNvPr>
          <p:cNvPicPr>
            <a:picLocks noChangeAspect="1"/>
          </p:cNvPicPr>
          <p:nvPr/>
        </p:nvPicPr>
        <p:blipFill>
          <a:blip r:embed="rId2"/>
          <a:stretch>
            <a:fillRect/>
          </a:stretch>
        </p:blipFill>
        <p:spPr>
          <a:xfrm>
            <a:off x="3759800" y="2924148"/>
            <a:ext cx="4276600" cy="3222651"/>
          </a:xfrm>
          <a:prstGeom prst="rect">
            <a:avLst/>
          </a:prstGeom>
        </p:spPr>
      </p:pic>
      <p:pic>
        <p:nvPicPr>
          <p:cNvPr id="6" name="Picture 5">
            <a:extLst>
              <a:ext uri="{FF2B5EF4-FFF2-40B4-BE49-F238E27FC236}">
                <a16:creationId xmlns:a16="http://schemas.microsoft.com/office/drawing/2014/main" id="{4F62DA60-6442-D8B3-50E1-9C53F1CD3BD3}"/>
              </a:ext>
            </a:extLst>
          </p:cNvPr>
          <p:cNvPicPr>
            <a:picLocks noChangeAspect="1"/>
          </p:cNvPicPr>
          <p:nvPr/>
        </p:nvPicPr>
        <p:blipFill>
          <a:blip r:embed="rId3"/>
          <a:stretch>
            <a:fillRect/>
          </a:stretch>
        </p:blipFill>
        <p:spPr>
          <a:xfrm>
            <a:off x="152400" y="3545900"/>
            <a:ext cx="1636393" cy="2151213"/>
          </a:xfrm>
          <a:prstGeom prst="rect">
            <a:avLst/>
          </a:prstGeom>
        </p:spPr>
      </p:pic>
      <p:sp>
        <p:nvSpPr>
          <p:cNvPr id="7" name="TextBox 6">
            <a:extLst>
              <a:ext uri="{FF2B5EF4-FFF2-40B4-BE49-F238E27FC236}">
                <a16:creationId xmlns:a16="http://schemas.microsoft.com/office/drawing/2014/main" id="{D7FC72BC-9F68-39E4-7BBC-21267E03327A}"/>
              </a:ext>
            </a:extLst>
          </p:cNvPr>
          <p:cNvSpPr txBox="1"/>
          <p:nvPr/>
        </p:nvSpPr>
        <p:spPr>
          <a:xfrm>
            <a:off x="5974080" y="4350807"/>
            <a:ext cx="1127760" cy="369332"/>
          </a:xfrm>
          <a:prstGeom prst="rect">
            <a:avLst/>
          </a:prstGeom>
          <a:noFill/>
        </p:spPr>
        <p:txBody>
          <a:bodyPr wrap="square" rtlCol="0">
            <a:spAutoFit/>
          </a:bodyPr>
          <a:lstStyle/>
          <a:p>
            <a:r>
              <a:rPr lang="en-AU" b="1" dirty="0"/>
              <a:t>0.84 M</a:t>
            </a:r>
          </a:p>
        </p:txBody>
      </p:sp>
      <p:sp>
        <p:nvSpPr>
          <p:cNvPr id="8" name="TextBox 7">
            <a:extLst>
              <a:ext uri="{FF2B5EF4-FFF2-40B4-BE49-F238E27FC236}">
                <a16:creationId xmlns:a16="http://schemas.microsoft.com/office/drawing/2014/main" id="{2715815E-F677-8066-4D1E-8988F3CF141E}"/>
              </a:ext>
            </a:extLst>
          </p:cNvPr>
          <p:cNvSpPr txBox="1"/>
          <p:nvPr/>
        </p:nvSpPr>
        <p:spPr>
          <a:xfrm>
            <a:off x="6944120" y="5512447"/>
            <a:ext cx="1127760" cy="369332"/>
          </a:xfrm>
          <a:prstGeom prst="rect">
            <a:avLst/>
          </a:prstGeom>
          <a:noFill/>
        </p:spPr>
        <p:txBody>
          <a:bodyPr wrap="square" rtlCol="0">
            <a:spAutoFit/>
          </a:bodyPr>
          <a:lstStyle/>
          <a:p>
            <a:r>
              <a:rPr lang="en-AU" b="1" dirty="0"/>
              <a:t>0.83 M</a:t>
            </a:r>
          </a:p>
        </p:txBody>
      </p:sp>
      <p:sp>
        <p:nvSpPr>
          <p:cNvPr id="9" name="TextBox 8">
            <a:extLst>
              <a:ext uri="{FF2B5EF4-FFF2-40B4-BE49-F238E27FC236}">
                <a16:creationId xmlns:a16="http://schemas.microsoft.com/office/drawing/2014/main" id="{D0D0B18A-C901-F6B4-9885-3781A6FD7E37}"/>
              </a:ext>
            </a:extLst>
          </p:cNvPr>
          <p:cNvSpPr txBox="1"/>
          <p:nvPr/>
        </p:nvSpPr>
        <p:spPr>
          <a:xfrm>
            <a:off x="4303060" y="3891043"/>
            <a:ext cx="1127760" cy="369332"/>
          </a:xfrm>
          <a:prstGeom prst="rect">
            <a:avLst/>
          </a:prstGeom>
          <a:noFill/>
        </p:spPr>
        <p:txBody>
          <a:bodyPr wrap="square" rtlCol="0">
            <a:spAutoFit/>
          </a:bodyPr>
          <a:lstStyle/>
          <a:p>
            <a:r>
              <a:rPr lang="en-AU" b="1" dirty="0"/>
              <a:t>0.83 M</a:t>
            </a:r>
          </a:p>
        </p:txBody>
      </p:sp>
    </p:spTree>
    <p:extLst>
      <p:ext uri="{BB962C8B-B14F-4D97-AF65-F5344CB8AC3E}">
        <p14:creationId xmlns:p14="http://schemas.microsoft.com/office/powerpoint/2010/main" val="7125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248</TotalTime>
  <Words>444</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O'Shea</dc:creator>
  <cp:lastModifiedBy>Pat O'Shea</cp:lastModifiedBy>
  <cp:revision>1</cp:revision>
  <dcterms:created xsi:type="dcterms:W3CDTF">2024-01-21T22:09:21Z</dcterms:created>
  <dcterms:modified xsi:type="dcterms:W3CDTF">2024-01-22T02:17:48Z</dcterms:modified>
</cp:coreProperties>
</file>