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60" r:id="rId5"/>
    <p:sldId id="258" r:id="rId6"/>
    <p:sldId id="264" r:id="rId7"/>
    <p:sldId id="263" r:id="rId8"/>
    <p:sldId id="261" r:id="rId9"/>
    <p:sldId id="268" r:id="rId10"/>
    <p:sldId id="269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5705-8AEC-4CC0-B72C-E0D8FC70A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3A969-BE38-4070-B252-134551B7F0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02D4B-FDEA-4360-9438-ED94EAD65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DB10-EA31-4162-BF5D-B6E8199846CF}" type="datetimeFigureOut">
              <a:rPr lang="en-AU" smtClean="0"/>
              <a:t>15/09/2019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353B4-BF19-4759-AE1F-CCF2658C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72643-5C8F-403C-94C5-9D7ADCBB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BE1D-B838-4F00-B0C3-16A85B529D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845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F4086-7571-49EF-B912-427A4486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B94CD7-C4A8-4CD9-ACF8-2FBF4800E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050E1-1246-4F32-B669-D72174463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DB10-EA31-4162-BF5D-B6E8199846CF}" type="datetimeFigureOut">
              <a:rPr lang="en-AU" smtClean="0"/>
              <a:t>15/09/2019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E2C1A-60D3-4F3C-A71C-677DD64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44EE9-D02F-4560-BDA6-38D9B630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BE1D-B838-4F00-B0C3-16A85B529D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199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F2788F-BF7B-4310-9DA0-A5A27EF22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34FF8F-6713-4B52-AA76-148E88162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AAC57-942F-4183-9A2C-091297FA8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DB10-EA31-4162-BF5D-B6E8199846CF}" type="datetimeFigureOut">
              <a:rPr lang="en-AU" smtClean="0"/>
              <a:t>15/09/2019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0D315-F57E-45E6-8788-FC7714887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09F9A-1006-4501-852B-EA3A1884A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BE1D-B838-4F00-B0C3-16A85B529D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460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97D77-40AD-4BA5-9B2A-3059601D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E5EE3-1EFF-4BD3-AAC5-3B40D6966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BF407-9765-4799-98DD-83A8B0EF3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DB10-EA31-4162-BF5D-B6E8199846CF}" type="datetimeFigureOut">
              <a:rPr lang="en-AU" smtClean="0"/>
              <a:t>15/09/2019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7153C-56F6-4F7D-9FA8-19C03F8B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1AB7B-FEE9-4554-811F-825144ABC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BE1D-B838-4F00-B0C3-16A85B529D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804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160D2-C08E-4882-9F7C-E2A00C810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AC083-BD00-4CD7-88D5-DEDBF158F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19E62-40F2-4925-AC48-0D3E4E82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DB10-EA31-4162-BF5D-B6E8199846CF}" type="datetimeFigureOut">
              <a:rPr lang="en-AU" smtClean="0"/>
              <a:t>15/09/2019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769C6-F51C-4167-83F7-DCB972F2A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67984-354A-40AE-949B-B643CDAA2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BE1D-B838-4F00-B0C3-16A85B529D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314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9F15-5A4D-4E22-A52D-5FD28DC2A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7253D-C29B-46C0-8E20-1BAB9A1A1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8F0BB-33D7-4A01-95AC-4554ED157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27BDF-2EE9-48F9-A568-F23AD8D74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DB10-EA31-4162-BF5D-B6E8199846CF}" type="datetimeFigureOut">
              <a:rPr lang="en-AU" smtClean="0"/>
              <a:t>15/09/2019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9CAF-3FD9-4025-BD2F-BA7D411C7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443A7-D6A3-47B1-B0D9-8450E4B2C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BE1D-B838-4F00-B0C3-16A85B529D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67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44FE4-EC99-4CBA-8C8F-A5A3CA8C5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D0786-9272-4E14-9D91-7965D9166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91E7F-274E-4AAD-B1F6-0533A6816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F52D4E-8998-429D-A5CC-C3216733E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84718A-4046-4237-9A54-B3EA3E79E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27914D-A0AA-458A-BAB3-D2BCA20E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DB10-EA31-4162-BF5D-B6E8199846CF}" type="datetimeFigureOut">
              <a:rPr lang="en-AU" smtClean="0"/>
              <a:t>15/09/2019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80EA60-E0B1-4F02-89B8-5655388B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AA182D-7696-4D44-88B4-D34FDFDB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BE1D-B838-4F00-B0C3-16A85B529D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531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FAE2-264D-4721-9573-72001AEE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2356D0-F971-4B88-8DB2-A5057B4F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DB10-EA31-4162-BF5D-B6E8199846CF}" type="datetimeFigureOut">
              <a:rPr lang="en-AU" smtClean="0"/>
              <a:t>15/09/2019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B422FC-787D-452B-8F82-1C720085F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22597-BF3E-40BD-B86B-9B11A711C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BE1D-B838-4F00-B0C3-16A85B529D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75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0645AF-19F2-48EC-8347-05E12A86F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DB10-EA31-4162-BF5D-B6E8199846CF}" type="datetimeFigureOut">
              <a:rPr lang="en-AU" smtClean="0"/>
              <a:t>15/09/2019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85758-BDDA-4C2D-9AA7-5E35FE11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E6C38-C8F2-47E7-B4EA-B4C938A9D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BE1D-B838-4F00-B0C3-16A85B529D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835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41FE6-EA69-4004-8324-DB63CBBC6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91BA9-4D7A-473A-8D42-2DB3F4594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0C687-0261-4BC2-AA8D-9791BEB18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D86CA-BF6A-4152-98E9-59B6BDF58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DB10-EA31-4162-BF5D-B6E8199846CF}" type="datetimeFigureOut">
              <a:rPr lang="en-AU" smtClean="0"/>
              <a:t>15/09/2019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155A7-9AEA-4CA2-934A-8349DAC8A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9DDBE-1E30-423E-8AF5-B7298D25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BE1D-B838-4F00-B0C3-16A85B529D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045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2BAD3-FC83-46F4-B64C-C954DC81A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40C743-E37D-42F0-84EE-E1A3803F88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E4EBA-7361-4D8F-B133-5991F73F9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BECA9-2DF2-4C10-A22F-FD5D565E5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DB10-EA31-4162-BF5D-B6E8199846CF}" type="datetimeFigureOut">
              <a:rPr lang="en-AU" smtClean="0"/>
              <a:t>15/09/2019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073E5-E79A-4430-8237-FFB2C6304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B0394-94FB-4D36-BA26-28AAFBC0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BE1D-B838-4F00-B0C3-16A85B529D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76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80B0C3-6CBC-4359-A584-392D7273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8C071-FC74-4F2D-9AAF-6D5B68F9A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617CF-F377-4E31-B7CA-CED7609744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8DB10-EA31-4162-BF5D-B6E8199846CF}" type="datetimeFigureOut">
              <a:rPr lang="en-AU" smtClean="0"/>
              <a:t>15/09/2019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3A9D3-D195-4C33-AC6A-2312A7530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DBB3B-A005-48B9-A8F1-049EF9345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7BE1D-B838-4F00-B0C3-16A85B529D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506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1351B0-C715-4028-9332-F557072247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7664" y="748882"/>
            <a:ext cx="5457825" cy="110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477FE3-979B-4874-94B1-5CC233BEC50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7328" y="2031860"/>
            <a:ext cx="5888671" cy="2711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3F914B-E7D7-4025-B804-C9A517007A7D}"/>
              </a:ext>
            </a:extLst>
          </p:cNvPr>
          <p:cNvSpPr txBox="1"/>
          <p:nvPr/>
        </p:nvSpPr>
        <p:spPr>
          <a:xfrm>
            <a:off x="4495801" y="219075"/>
            <a:ext cx="1600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4000" dirty="0"/>
              <a:t>GOLD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21481A-B37E-40CE-871A-5EEBD2CDCDD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253162" y="1301332"/>
            <a:ext cx="5731510" cy="39058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47091C-B21D-470C-AE2A-7A38E1C12129}"/>
              </a:ext>
            </a:extLst>
          </p:cNvPr>
          <p:cNvSpPr txBox="1"/>
          <p:nvPr/>
        </p:nvSpPr>
        <p:spPr>
          <a:xfrm>
            <a:off x="347664" y="4924563"/>
            <a:ext cx="559117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There is a gold boom in Central Victoria, Fosterville east of Bendigo being the heart of the boom.</a:t>
            </a:r>
          </a:p>
        </p:txBody>
      </p:sp>
    </p:spTree>
    <p:extLst>
      <p:ext uri="{BB962C8B-B14F-4D97-AF65-F5344CB8AC3E}">
        <p14:creationId xmlns:p14="http://schemas.microsoft.com/office/powerpoint/2010/main" val="2799349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DC9FA6-5A74-460F-B633-3D030FC6F4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64490" y="258836"/>
            <a:ext cx="7790682" cy="63652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8D59C2-2482-4369-A10F-CE5228BEF575}"/>
              </a:ext>
            </a:extLst>
          </p:cNvPr>
          <p:cNvSpPr txBox="1"/>
          <p:nvPr/>
        </p:nvSpPr>
        <p:spPr>
          <a:xfrm>
            <a:off x="8286338" y="177218"/>
            <a:ext cx="377098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Cyanide complex:</a:t>
            </a:r>
          </a:p>
          <a:p>
            <a:endParaRPr lang="en-AU" sz="2400" dirty="0"/>
          </a:p>
          <a:p>
            <a:endParaRPr lang="en-AU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3FDDF-72F9-4E58-8CF9-544602AFE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656" y="596407"/>
            <a:ext cx="1862985" cy="6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18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A54702-184D-4FAD-9245-86A1AAF20447}"/>
              </a:ext>
            </a:extLst>
          </p:cNvPr>
          <p:cNvSpPr txBox="1"/>
          <p:nvPr/>
        </p:nvSpPr>
        <p:spPr>
          <a:xfrm>
            <a:off x="608140" y="567645"/>
            <a:ext cx="579266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b="1" dirty="0"/>
              <a:t>Gold bullion!</a:t>
            </a:r>
          </a:p>
          <a:p>
            <a:r>
              <a:rPr lang="en-AU" sz="3000" b="1" dirty="0"/>
              <a:t>The table below shows the increasing yields at Fosterville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E7472-7C91-4DB2-9F77-6AFCC4D8D6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4644" y="2044973"/>
            <a:ext cx="9723756" cy="36540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6D5F58-E738-48C6-952A-8AC5C4DC83F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031627" y="124055"/>
            <a:ext cx="3024651" cy="287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09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74D299-A066-474E-A208-342DE82779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58594" y="1260157"/>
            <a:ext cx="7818755" cy="32737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F07F3B-6142-489D-AD5B-2F35C3AE03F4}"/>
              </a:ext>
            </a:extLst>
          </p:cNvPr>
          <p:cNvSpPr txBox="1"/>
          <p:nvPr/>
        </p:nvSpPr>
        <p:spPr>
          <a:xfrm>
            <a:off x="2728914" y="4766846"/>
            <a:ext cx="559117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Gold is mined from seams, probably lava flows millions of years earlier.</a:t>
            </a:r>
          </a:p>
        </p:txBody>
      </p:sp>
    </p:spTree>
    <p:extLst>
      <p:ext uri="{BB962C8B-B14F-4D97-AF65-F5344CB8AC3E}">
        <p14:creationId xmlns:p14="http://schemas.microsoft.com/office/powerpoint/2010/main" val="351816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93F026-5B93-41AE-8241-34AD46775D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65928" y="312816"/>
            <a:ext cx="4251644" cy="39899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AE8944-64AC-4F89-ADEC-E0C5D2CD3DA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428" y="2913320"/>
            <a:ext cx="8166417" cy="38576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B57DFB-A07B-4596-8BE6-796B0AD709A1}"/>
              </a:ext>
            </a:extLst>
          </p:cNvPr>
          <p:cNvSpPr txBox="1"/>
          <p:nvPr/>
        </p:nvSpPr>
        <p:spPr>
          <a:xfrm>
            <a:off x="504825" y="371295"/>
            <a:ext cx="5591175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Some of Victoria’s mines extend over a kilometre below the surface.</a:t>
            </a:r>
          </a:p>
          <a:p>
            <a:endParaRPr lang="en-AU" sz="2400" dirty="0"/>
          </a:p>
          <a:p>
            <a:r>
              <a:rPr lang="en-AU" sz="2400" dirty="0"/>
              <a:t>The rock is drilled and carried to the surface for processing.</a:t>
            </a:r>
          </a:p>
        </p:txBody>
      </p:sp>
    </p:spTree>
    <p:extLst>
      <p:ext uri="{BB962C8B-B14F-4D97-AF65-F5344CB8AC3E}">
        <p14:creationId xmlns:p14="http://schemas.microsoft.com/office/powerpoint/2010/main" val="128048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CDD2C0-7C2B-4CE3-9CD5-BA4B5D0CA9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20470" y="1635462"/>
            <a:ext cx="8266430" cy="4855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668BB2-EA15-4E4A-BC5C-1DD748B40822}"/>
              </a:ext>
            </a:extLst>
          </p:cNvPr>
          <p:cNvSpPr txBox="1"/>
          <p:nvPr/>
        </p:nvSpPr>
        <p:spPr>
          <a:xfrm>
            <a:off x="952500" y="367010"/>
            <a:ext cx="10106025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Obvious gold particles in white quartz. </a:t>
            </a:r>
          </a:p>
          <a:p>
            <a:r>
              <a:rPr lang="en-AU" sz="2400" dirty="0"/>
              <a:t>Ore processing is in two phases – first the large particles of gold are separated, secondly the small particles are collected using chemical processes.</a:t>
            </a:r>
          </a:p>
        </p:txBody>
      </p:sp>
    </p:spTree>
    <p:extLst>
      <p:ext uri="{BB962C8B-B14F-4D97-AF65-F5344CB8AC3E}">
        <p14:creationId xmlns:p14="http://schemas.microsoft.com/office/powerpoint/2010/main" val="21157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014E2E-A0C9-414E-A30A-61A79FDAE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3124200"/>
            <a:ext cx="5248275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D03B9A-0910-4DD5-A1F7-120546D41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662" y="304800"/>
            <a:ext cx="4848225" cy="2705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3EDB16-9305-472A-8550-3FD32052C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475" y="3236118"/>
            <a:ext cx="4281188" cy="3071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980FBF-C969-4E96-9051-CE2E86B5EE4B}"/>
              </a:ext>
            </a:extLst>
          </p:cNvPr>
          <p:cNvSpPr txBox="1"/>
          <p:nvPr/>
        </p:nvSpPr>
        <p:spPr>
          <a:xfrm>
            <a:off x="0" y="1635026"/>
            <a:ext cx="432404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The ore is </a:t>
            </a:r>
            <a:r>
              <a:rPr lang="en-AU" sz="2400" b="1" dirty="0"/>
              <a:t>crushed</a:t>
            </a:r>
            <a:r>
              <a:rPr lang="en-AU" sz="2400" dirty="0"/>
              <a:t>. It is easier to extract the gold if some of the other rock has been removed.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72DC0F-7DA5-453A-AE15-8BA2BE2BAA85}"/>
              </a:ext>
            </a:extLst>
          </p:cNvPr>
          <p:cNvSpPr txBox="1"/>
          <p:nvPr/>
        </p:nvSpPr>
        <p:spPr>
          <a:xfrm>
            <a:off x="3905250" y="3124200"/>
            <a:ext cx="138588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Crusher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3B703C-AF5F-4EA0-97DB-C7F5BDB9D755}"/>
              </a:ext>
            </a:extLst>
          </p:cNvPr>
          <p:cNvSpPr txBox="1"/>
          <p:nvPr/>
        </p:nvSpPr>
        <p:spPr>
          <a:xfrm>
            <a:off x="9858375" y="357336"/>
            <a:ext cx="2038350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b="1" dirty="0"/>
              <a:t>Ball mill</a:t>
            </a:r>
            <a:r>
              <a:rPr lang="en-AU" sz="2400" dirty="0"/>
              <a:t>: The ore is added to a cylinder containing steel balls. It is rotated at high speed and the balls break the ore particles.</a:t>
            </a:r>
          </a:p>
        </p:txBody>
      </p:sp>
    </p:spTree>
    <p:extLst>
      <p:ext uri="{BB962C8B-B14F-4D97-AF65-F5344CB8AC3E}">
        <p14:creationId xmlns:p14="http://schemas.microsoft.com/office/powerpoint/2010/main" val="48715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7CB456-6E76-4B01-9CA6-48FBC8B5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832" y="4329112"/>
            <a:ext cx="5476875" cy="19145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464A86-C8A2-47F1-9CC0-D23712D17E0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09197" y="986472"/>
            <a:ext cx="5731510" cy="31854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3416CD-859B-4814-B8F6-1E4D0B34A357}"/>
              </a:ext>
            </a:extLst>
          </p:cNvPr>
          <p:cNvSpPr txBox="1"/>
          <p:nvPr/>
        </p:nvSpPr>
        <p:spPr>
          <a:xfrm>
            <a:off x="5060315" y="176590"/>
            <a:ext cx="3740785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Gravity shaking tables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D5BE7A-CBBF-4B0F-8829-75619E5EBC71}"/>
              </a:ext>
            </a:extLst>
          </p:cNvPr>
          <p:cNvSpPr txBox="1"/>
          <p:nvPr/>
        </p:nvSpPr>
        <p:spPr>
          <a:xfrm>
            <a:off x="593090" y="1243390"/>
            <a:ext cx="4150360" cy="40626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The density of gold is 19.3 g cm</a:t>
            </a:r>
            <a:r>
              <a:rPr lang="en-AU" sz="1500" dirty="0"/>
              <a:t>-3.</a:t>
            </a:r>
          </a:p>
          <a:p>
            <a:endParaRPr lang="en-AU" sz="1500" dirty="0"/>
          </a:p>
          <a:p>
            <a:r>
              <a:rPr lang="en-AU" sz="2800" dirty="0"/>
              <a:t>This is far denser than normal rock. The ore is washed over the shaking table and the heavy gold particles collect in the grooves.</a:t>
            </a:r>
          </a:p>
          <a:p>
            <a:endParaRPr lang="en-AU" sz="1500" dirty="0"/>
          </a:p>
        </p:txBody>
      </p:sp>
    </p:spTree>
    <p:extLst>
      <p:ext uri="{BB962C8B-B14F-4D97-AF65-F5344CB8AC3E}">
        <p14:creationId xmlns:p14="http://schemas.microsoft.com/office/powerpoint/2010/main" val="206000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8EF512-355C-44BE-B6DB-72C2755D27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43443" y="975335"/>
            <a:ext cx="4149560" cy="32571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BF1B4C-584E-4CA3-B545-03999D2FB30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2218" y="246343"/>
            <a:ext cx="2531615" cy="55590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1ABF1A-935D-4087-8A14-3E79D6F1FE32}"/>
              </a:ext>
            </a:extLst>
          </p:cNvPr>
          <p:cNvSpPr txBox="1"/>
          <p:nvPr/>
        </p:nvSpPr>
        <p:spPr>
          <a:xfrm>
            <a:off x="3306445" y="120511"/>
            <a:ext cx="2103755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FLOTATION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2A935-61D3-44AD-ABDC-51EAD4BDFBE6}"/>
              </a:ext>
            </a:extLst>
          </p:cNvPr>
          <p:cNvSpPr txBox="1"/>
          <p:nvPr/>
        </p:nvSpPr>
        <p:spPr>
          <a:xfrm>
            <a:off x="3306443" y="975335"/>
            <a:ext cx="3572821" cy="27853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500" dirty="0"/>
              <a:t>Air is pumped into the slurry. Gold particles attach to the air bubbles and are lifted out of the mix. Surfactants are added to make gold hydrophobic.</a:t>
            </a:r>
            <a:endParaRPr lang="en-AU" sz="3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9D51C-4141-4760-B379-F717C2CF1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475" y="4053705"/>
            <a:ext cx="3040325" cy="21111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F16693-1000-4E11-8981-6BD932BE67E0}"/>
              </a:ext>
            </a:extLst>
          </p:cNvPr>
          <p:cNvSpPr txBox="1"/>
          <p:nvPr/>
        </p:nvSpPr>
        <p:spPr>
          <a:xfrm>
            <a:off x="7414468" y="4440874"/>
            <a:ext cx="377098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Gold particles flowing over the top of the tank.</a:t>
            </a:r>
          </a:p>
        </p:txBody>
      </p:sp>
    </p:spTree>
    <p:extLst>
      <p:ext uri="{BB962C8B-B14F-4D97-AF65-F5344CB8AC3E}">
        <p14:creationId xmlns:p14="http://schemas.microsoft.com/office/powerpoint/2010/main" val="1993751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350813-FD05-4D21-994C-A8B979E43812}"/>
              </a:ext>
            </a:extLst>
          </p:cNvPr>
          <p:cNvSpPr txBox="1"/>
          <p:nvPr/>
        </p:nvSpPr>
        <p:spPr>
          <a:xfrm>
            <a:off x="863321" y="124055"/>
            <a:ext cx="10107988" cy="16619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b="1" dirty="0"/>
              <a:t>Cyanidation</a:t>
            </a:r>
          </a:p>
          <a:p>
            <a:r>
              <a:rPr lang="en-AU" sz="2400" dirty="0"/>
              <a:t>Simplistically, gold is converted to gold ions that form a complex with cyanide ions. The complex is separated by adsorption on activated charcoal. Zinc is added to precipitate gold.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AB08B-65A2-4A69-9956-F304F1C6C4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20691" y="1786048"/>
            <a:ext cx="9082257" cy="488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67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E36FBD-9438-4394-A6F4-D74CFE7EB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49" y="1964587"/>
            <a:ext cx="10444607" cy="46222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912780-2D1A-4B1B-8C0F-521311BAD401}"/>
              </a:ext>
            </a:extLst>
          </p:cNvPr>
          <p:cNvSpPr txBox="1"/>
          <p:nvPr/>
        </p:nvSpPr>
        <p:spPr>
          <a:xfrm>
            <a:off x="863321" y="124055"/>
            <a:ext cx="10107988" cy="16619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b="1" dirty="0"/>
              <a:t>BIOX (Biological oxidation)</a:t>
            </a:r>
          </a:p>
          <a:p>
            <a:r>
              <a:rPr lang="en-AU" sz="2400" dirty="0"/>
              <a:t>Fosterville uses a BIOX program where bacteria oxidise low solubility </a:t>
            </a:r>
            <a:r>
              <a:rPr lang="en-AU" sz="2400" dirty="0" err="1"/>
              <a:t>sulfide</a:t>
            </a:r>
            <a:r>
              <a:rPr lang="en-AU" sz="2400" dirty="0"/>
              <a:t> ores to high solubility </a:t>
            </a:r>
            <a:r>
              <a:rPr lang="en-AU" sz="2400" dirty="0" err="1"/>
              <a:t>sulfate</a:t>
            </a:r>
            <a:r>
              <a:rPr lang="en-AU" sz="2400" dirty="0"/>
              <a:t> ions. The efficiency of the cyanidation is improved this way</a:t>
            </a:r>
          </a:p>
        </p:txBody>
      </p:sp>
    </p:spTree>
    <p:extLst>
      <p:ext uri="{BB962C8B-B14F-4D97-AF65-F5344CB8AC3E}">
        <p14:creationId xmlns:p14="http://schemas.microsoft.com/office/powerpoint/2010/main" val="1789664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303</Words>
  <Application>Microsoft Office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12</cp:revision>
  <dcterms:created xsi:type="dcterms:W3CDTF">2019-09-15T11:22:45Z</dcterms:created>
  <dcterms:modified xsi:type="dcterms:W3CDTF">2019-09-16T10:34:24Z</dcterms:modified>
</cp:coreProperties>
</file>