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0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A52E-13E3-4E58-BD97-7EC85491A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8528A-A41B-4CBC-B3B8-15A0FB8A8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BA130-92FA-40F0-A8D5-0C062E84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9E09A-A646-41E7-BFB1-1A39AE58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3A3E-79B1-4439-BC0D-2BB0DC63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09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075A-0091-4DCB-8F5B-D9F7CB43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63FDC-F92A-45B0-B3F5-D19713843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BCF6-40AA-4703-A98D-D8D9A0B3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68F38-F61B-4898-AF50-D72224E3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36ED-F25C-4CCB-81EC-C5549079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7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33B3C-BAF3-423B-B7FB-73F38A134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F7CEF-8A33-41C7-AEBE-C3EA4707D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10C2F-4029-4DAD-B34B-2131EE11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91E1-11E8-4710-8F9F-1BACC1EA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85E17-E747-4BAD-AF6D-5F7C9D09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1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DD21F-D6AF-4189-97A6-B9B41419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B06D-1183-4E2B-8744-5DA676A2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76A6-9D3F-4BBA-9AD3-EB27F783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74C62-A71B-4524-AEEC-2EBA4F69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97A4-D42A-4705-885F-213A0219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5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51D1-D744-4D29-98AE-D6DCF668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A395D-9D26-419B-B06C-395E17D6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4008-2854-4BB6-8721-3C78DC0C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3A16-3E7C-420C-8E28-AA68D0AF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32AA-20F2-4853-A9E6-1C8FEAFC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91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61D8-2921-4801-84E1-38C69505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C727-0F59-496D-8F4F-F1549C7D4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75A34-8A9C-476E-A1F0-7A314650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223FC-EF91-44CA-A927-65C1ADCE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C25DC-0C51-4B5F-8B2D-1ED9D14A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65859-6803-41FF-AB69-C09ADB3A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66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B9CD-D3E6-45D8-9E3F-22903F21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6DF8F-1322-4F10-A455-FF191897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BC39A-0CE5-480A-962F-B29C898CC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0EDCD-F5E4-461F-9B3D-E9DAF6BF9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4D533-372A-4F58-B085-261F18B52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F4C30-0EA7-48E2-A907-C821C21A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6D85F-4DB5-47B2-A7D6-2B7B9D0E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14B24-E0DD-435D-8187-7C32D9BE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64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4B3C-3877-4818-9194-D36A60F3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CA0C8-C3F7-45AB-AD59-5B73CD11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8AB8-0E26-4E2A-83D0-F99234C0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1DAF8-0D2F-41AB-8975-64F222AF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0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3B9F0-9CFC-4A42-927F-8902A2CF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2F45F-0C37-492E-8C64-2E847B5E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5E0E8-4A66-4195-958A-C7824697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08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CD2-55F4-44A4-913D-1E5D1308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334B-6AEB-4CD2-96FE-16775DB5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4580F-9EA9-41F2-8EDA-D1317A879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003E-E388-46E3-98E7-A8AEB3AB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ECE99-46B6-4E71-8947-BD9693BD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9AD50-B8D2-4F99-BA6B-78E67E0E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7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A1F3-FC94-45F5-9075-2C7EA92E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815E9-80F2-45A1-8907-61C0982CE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C039C-75C5-4828-B60D-A2D25D4AF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CD558-1768-4FDC-B058-4178CC14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81225-8EA5-44A0-B6BD-E1591AC9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2011E-9C63-4028-93E3-31885233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46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0AB74-37E9-4979-86DB-63BF18C8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1654D-D6E8-45C2-A0AB-C2A06C7F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1C48-D155-4A44-A0C9-2AEFBB5DD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E052-10B8-41E5-896A-78768EF1F28E}" type="datetimeFigureOut">
              <a:rPr lang="en-AU" smtClean="0"/>
              <a:t>18/08/2019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A20B0-F8D9-4EF7-A81A-F3154228F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E90C7-B1E8-4DC1-AF80-87EB6C220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DCC0-250A-42EA-AE4D-52D5850B1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6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pX7uyxRX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4VYb_7D9XM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2FC1D-8406-4319-96B7-8A20B026EB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06" y="1246662"/>
            <a:ext cx="3176323" cy="2448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F0998-EA1D-478A-ADA4-BC437BB740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7" y="1552891"/>
            <a:ext cx="3139574" cy="2448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678F8-90E5-4418-A0DE-E9629D5DA4CA}"/>
              </a:ext>
            </a:extLst>
          </p:cNvPr>
          <p:cNvSpPr txBox="1"/>
          <p:nvPr/>
        </p:nvSpPr>
        <p:spPr>
          <a:xfrm>
            <a:off x="4343653" y="365165"/>
            <a:ext cx="348223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Paint 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70E40-A022-4551-8442-D5646741F0B7}"/>
              </a:ext>
            </a:extLst>
          </p:cNvPr>
          <p:cNvSpPr txBox="1"/>
          <p:nvPr/>
        </p:nvSpPr>
        <p:spPr>
          <a:xfrm>
            <a:off x="841189" y="5479135"/>
            <a:ext cx="1048716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Dulux: Dandenong                        Haymes: Ballarat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8D796-6C4C-4376-8333-C05B80571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43" y="1752705"/>
            <a:ext cx="38290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D850D-CF03-4E29-8C46-F31AE9180A73}"/>
              </a:ext>
            </a:extLst>
          </p:cNvPr>
          <p:cNvSpPr txBox="1"/>
          <p:nvPr/>
        </p:nvSpPr>
        <p:spPr>
          <a:xfrm>
            <a:off x="1107347" y="5845811"/>
            <a:ext cx="895944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Paint is like a plastic film with added pigments so you cannot see through it and adhesives to make it stick to a surface.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E921B-F2B7-483E-80C6-08732D74C485}"/>
              </a:ext>
            </a:extLst>
          </p:cNvPr>
          <p:cNvSpPr txBox="1"/>
          <p:nvPr/>
        </p:nvSpPr>
        <p:spPr>
          <a:xfrm>
            <a:off x="3152416" y="270046"/>
            <a:ext cx="34822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What is paint?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183E2-D80D-405F-9396-67993FAD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4" y="1022846"/>
            <a:ext cx="4007578" cy="400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B2AED-FBED-43A4-A722-248068FB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07" y="2785567"/>
            <a:ext cx="3683500" cy="295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CF8E6-02A0-4A84-A87F-38A48DDB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397" y="119981"/>
            <a:ext cx="1885310" cy="26462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E6F981-1D85-467A-B4DE-73EB705670AB}"/>
              </a:ext>
            </a:extLst>
          </p:cNvPr>
          <p:cNvCxnSpPr/>
          <p:nvPr/>
        </p:nvCxnSpPr>
        <p:spPr>
          <a:xfrm flipH="1">
            <a:off x="4764947" y="1711354"/>
            <a:ext cx="2650921" cy="1266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7E1F52-F247-4095-97C0-06B051187F9B}"/>
              </a:ext>
            </a:extLst>
          </p:cNvPr>
          <p:cNvCxnSpPr>
            <a:cxnSpLocks/>
          </p:cNvCxnSpPr>
          <p:nvPr/>
        </p:nvCxnSpPr>
        <p:spPr>
          <a:xfrm flipH="1" flipV="1">
            <a:off x="4580389" y="4081858"/>
            <a:ext cx="1510019" cy="423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3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7A6AB-31F9-468B-A819-7D7D0638EC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61" y="524393"/>
            <a:ext cx="8996940" cy="4366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827E0-0E49-46AE-BBDB-6482246A27B8}"/>
              </a:ext>
            </a:extLst>
          </p:cNvPr>
          <p:cNvSpPr txBox="1"/>
          <p:nvPr/>
        </p:nvSpPr>
        <p:spPr>
          <a:xfrm>
            <a:off x="853832" y="5010168"/>
            <a:ext cx="998474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The pigment is embedded in the plastic film. The paint sets as the solvent in it evaporates.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1035A-350A-4854-BD58-41A7E616982F}"/>
              </a:ext>
            </a:extLst>
          </p:cNvPr>
          <p:cNvSpPr txBox="1"/>
          <p:nvPr/>
        </p:nvSpPr>
        <p:spPr>
          <a:xfrm>
            <a:off x="1761688" y="270046"/>
            <a:ext cx="68202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Microscopic view of paint film.</a:t>
            </a:r>
          </a:p>
        </p:txBody>
      </p:sp>
    </p:spTree>
    <p:extLst>
      <p:ext uri="{BB962C8B-B14F-4D97-AF65-F5344CB8AC3E}">
        <p14:creationId xmlns:p14="http://schemas.microsoft.com/office/powerpoint/2010/main" val="265547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E3898-3C30-4E0F-8F74-B9C03805A9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49" y="1106613"/>
            <a:ext cx="4027673" cy="3612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CC3C0-D6BD-4D94-842B-EC0FAAB127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77" y="811338"/>
            <a:ext cx="3192084" cy="3467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79533-82BB-4B05-8187-1ACF46445CED}"/>
              </a:ext>
            </a:extLst>
          </p:cNvPr>
          <p:cNvSpPr txBox="1"/>
          <p:nvPr/>
        </p:nvSpPr>
        <p:spPr>
          <a:xfrm>
            <a:off x="3152416" y="270046"/>
            <a:ext cx="34822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Ingredients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3318C-BA4F-46FE-9181-93A78A1FA219}"/>
              </a:ext>
            </a:extLst>
          </p:cNvPr>
          <p:cNvSpPr txBox="1"/>
          <p:nvPr/>
        </p:nvSpPr>
        <p:spPr>
          <a:xfrm>
            <a:off x="404479" y="1106613"/>
            <a:ext cx="348223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Binder</a:t>
            </a:r>
            <a:r>
              <a:rPr lang="en-AU" sz="2000" dirty="0"/>
              <a:t>: oil or acrylate polymer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EDB13F-3933-488D-BA96-0A83696EE6DB}"/>
              </a:ext>
            </a:extLst>
          </p:cNvPr>
          <p:cNvCxnSpPr/>
          <p:nvPr/>
        </p:nvCxnSpPr>
        <p:spPr>
          <a:xfrm>
            <a:off x="3615655" y="1442906"/>
            <a:ext cx="1711354" cy="56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D2E147-37DD-440E-A47D-C4E684362E0B}"/>
              </a:ext>
            </a:extLst>
          </p:cNvPr>
          <p:cNvSpPr txBox="1"/>
          <p:nvPr/>
        </p:nvSpPr>
        <p:spPr>
          <a:xfrm>
            <a:off x="404479" y="1748805"/>
            <a:ext cx="348223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Pigment</a:t>
            </a:r>
            <a:r>
              <a:rPr lang="en-AU" sz="2000" dirty="0"/>
              <a:t>: colour and body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F8A0C-6197-4926-9158-F1EA5FB4807A}"/>
              </a:ext>
            </a:extLst>
          </p:cNvPr>
          <p:cNvSpPr txBox="1"/>
          <p:nvPr/>
        </p:nvSpPr>
        <p:spPr>
          <a:xfrm>
            <a:off x="687092" y="2910012"/>
            <a:ext cx="276917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Solvent</a:t>
            </a:r>
            <a:r>
              <a:rPr lang="en-AU" sz="2000" dirty="0"/>
              <a:t>: water or oil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D87CF-5D7D-4DD8-A838-AEF401E0F295}"/>
              </a:ext>
            </a:extLst>
          </p:cNvPr>
          <p:cNvSpPr txBox="1"/>
          <p:nvPr/>
        </p:nvSpPr>
        <p:spPr>
          <a:xfrm>
            <a:off x="260900" y="3951879"/>
            <a:ext cx="38840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Extender: titanium dioxide, talc, etc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4188E-4040-4F3D-992C-43FA4E752307}"/>
              </a:ext>
            </a:extLst>
          </p:cNvPr>
          <p:cNvSpPr txBox="1"/>
          <p:nvPr/>
        </p:nvSpPr>
        <p:spPr>
          <a:xfrm>
            <a:off x="4575206" y="5415094"/>
            <a:ext cx="34822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Other: surfactant, fungicide, adhesive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EAD7FB-6D00-4B52-A933-F27AC99BBBD5}"/>
              </a:ext>
            </a:extLst>
          </p:cNvPr>
          <p:cNvCxnSpPr>
            <a:cxnSpLocks/>
          </p:cNvCxnSpPr>
          <p:nvPr/>
        </p:nvCxnSpPr>
        <p:spPr>
          <a:xfrm flipV="1">
            <a:off x="3615655" y="2950862"/>
            <a:ext cx="1160477" cy="1096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63340E-39D0-4E61-8201-211D832EA0EF}"/>
              </a:ext>
            </a:extLst>
          </p:cNvPr>
          <p:cNvCxnSpPr>
            <a:cxnSpLocks/>
          </p:cNvCxnSpPr>
          <p:nvPr/>
        </p:nvCxnSpPr>
        <p:spPr>
          <a:xfrm>
            <a:off x="3777610" y="2078407"/>
            <a:ext cx="2934983" cy="1136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4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BD877-3E7A-4E4C-8EF9-8CF6F9BD6F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75" y="1954636"/>
            <a:ext cx="1525950" cy="1474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C5ADD-838F-497B-A3C2-CA24401872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0746"/>
            <a:ext cx="1741269" cy="1474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590BC-5EB9-49D8-9761-1FE793BA5303}"/>
              </a:ext>
            </a:extLst>
          </p:cNvPr>
          <p:cNvSpPr txBox="1"/>
          <p:nvPr/>
        </p:nvSpPr>
        <p:spPr>
          <a:xfrm>
            <a:off x="1820411" y="278435"/>
            <a:ext cx="68202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Acrylic paint </a:t>
            </a:r>
            <a:r>
              <a:rPr lang="en-AU" sz="2000" dirty="0"/>
              <a:t>(common paint!)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647986-D535-47F2-B47E-A680859882A3}"/>
              </a:ext>
            </a:extLst>
          </p:cNvPr>
          <p:cNvCxnSpPr>
            <a:cxnSpLocks/>
          </p:cNvCxnSpPr>
          <p:nvPr/>
        </p:nvCxnSpPr>
        <p:spPr>
          <a:xfrm>
            <a:off x="3615655" y="2491530"/>
            <a:ext cx="18120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9F6C75-C068-4838-B5FA-7F37B06D4D3F}"/>
              </a:ext>
            </a:extLst>
          </p:cNvPr>
          <p:cNvSpPr txBox="1"/>
          <p:nvPr/>
        </p:nvSpPr>
        <p:spPr>
          <a:xfrm>
            <a:off x="612117" y="3561965"/>
            <a:ext cx="3596640" cy="2539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Monomer</a:t>
            </a:r>
            <a:r>
              <a:rPr lang="en-AU" sz="2800" dirty="0"/>
              <a:t> is methyl methacrylate (</a:t>
            </a:r>
            <a:r>
              <a:rPr lang="en-AU" sz="2800" dirty="0" err="1"/>
              <a:t>ethenyl</a:t>
            </a:r>
            <a:r>
              <a:rPr lang="en-AU" sz="2800" dirty="0"/>
              <a:t> ethanoate).</a:t>
            </a:r>
          </a:p>
          <a:p>
            <a:r>
              <a:rPr lang="en-AU" sz="2500" dirty="0"/>
              <a:t>Note the C = C double bond to allow addition polymerisation.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F867D-6075-4228-BB26-73C03CEC2CAD}"/>
              </a:ext>
            </a:extLst>
          </p:cNvPr>
          <p:cNvSpPr txBox="1"/>
          <p:nvPr/>
        </p:nvSpPr>
        <p:spPr>
          <a:xfrm>
            <a:off x="5932136" y="3561965"/>
            <a:ext cx="359664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Polymer</a:t>
            </a:r>
            <a:r>
              <a:rPr lang="en-AU" sz="2800" dirty="0"/>
              <a:t> is polymethyl methacrylate, also known as Perspex.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D2E2C-3E93-483D-BF52-F78E8BE23821}"/>
              </a:ext>
            </a:extLst>
          </p:cNvPr>
          <p:cNvSpPr txBox="1"/>
          <p:nvPr/>
        </p:nvSpPr>
        <p:spPr>
          <a:xfrm>
            <a:off x="4893025" y="5067175"/>
            <a:ext cx="688511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Arial Narrow" panose="020B0606020202030204" pitchFamily="34" charset="0"/>
              </a:rPr>
              <a:t>This is an emulsion polymer as the polymer is held in a solvent emulsion. As the solvent evaporates the polymer sets with pigment trapped.</a:t>
            </a:r>
            <a:endParaRPr lang="en-AU" sz="2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3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53A506-0A79-49D1-B90B-A726D36C9A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43" y="825295"/>
            <a:ext cx="6286145" cy="3469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80D22-C8D7-4513-A59A-D1BD485AD194}"/>
              </a:ext>
            </a:extLst>
          </p:cNvPr>
          <p:cNvSpPr txBox="1"/>
          <p:nvPr/>
        </p:nvSpPr>
        <p:spPr>
          <a:xfrm>
            <a:off x="1772735" y="4535088"/>
            <a:ext cx="664436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Paints need to be mixed for long periods to disperse the pigments evenly in the viscous liquid.</a:t>
            </a:r>
          </a:p>
          <a:p>
            <a:r>
              <a:rPr lang="en-AU" sz="2800" dirty="0">
                <a:hlinkClick r:id="rId3"/>
              </a:rPr>
              <a:t>https://www.youtube.com/watch?v=1xpX7uyxRXo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89650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3CB56-7EE5-4393-A407-029B6E38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" y="156768"/>
            <a:ext cx="3841216" cy="2828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3B2A16-BAA2-4C34-94B8-AAEB5515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88" y="208283"/>
            <a:ext cx="4226704" cy="3220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91522-F746-4115-8F8D-7658B7A3F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51" y="156768"/>
            <a:ext cx="3660711" cy="4406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E453E-AA9E-46B0-AE5E-9141DD54B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79" y="3254929"/>
            <a:ext cx="2726874" cy="31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ADF14-686A-47BB-8314-D1F0C942C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599" y="3548149"/>
            <a:ext cx="3460036" cy="3309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6D90F-F79E-466C-A703-7657F3031E3D}"/>
              </a:ext>
            </a:extLst>
          </p:cNvPr>
          <p:cNvSpPr txBox="1"/>
          <p:nvPr/>
        </p:nvSpPr>
        <p:spPr>
          <a:xfrm>
            <a:off x="3763844" y="4563611"/>
            <a:ext cx="4103324" cy="2108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>
                <a:latin typeface="Arial Narrow" panose="020B0606020202030204" pitchFamily="34" charset="0"/>
              </a:rPr>
              <a:t>Factory floor: Ingredients measured, mixed, pigments added and product canned.</a:t>
            </a:r>
          </a:p>
          <a:p>
            <a:r>
              <a:rPr lang="en-AU" sz="2800" dirty="0">
                <a:hlinkClick r:id="rId7"/>
              </a:rPr>
              <a:t>https://www.youtube.com/watch?v=4VYb_7D9XMA</a:t>
            </a:r>
            <a:endParaRPr lang="en-AU" sz="2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FFBDA-B4AA-4250-BA12-06E66A5FF1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53" y="1115736"/>
            <a:ext cx="3102156" cy="3292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A3CD1-41C9-443B-8112-A5F1973ED9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-1" r="14178" b="61"/>
          <a:stretch/>
        </p:blipFill>
        <p:spPr bwMode="auto">
          <a:xfrm>
            <a:off x="297342" y="3032979"/>
            <a:ext cx="4719273" cy="3376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26132-B7E5-4509-BC44-E91893C23E79}"/>
              </a:ext>
            </a:extLst>
          </p:cNvPr>
          <p:cNvSpPr txBox="1"/>
          <p:nvPr/>
        </p:nvSpPr>
        <p:spPr>
          <a:xfrm>
            <a:off x="1040235" y="448703"/>
            <a:ext cx="2634143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Quality control: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715D1-A69C-4E88-9535-3E33B1451BC7}"/>
              </a:ext>
            </a:extLst>
          </p:cNvPr>
          <p:cNvSpPr txBox="1"/>
          <p:nvPr/>
        </p:nvSpPr>
        <p:spPr>
          <a:xfrm>
            <a:off x="4769373" y="1278653"/>
            <a:ext cx="26532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Viscosity testing</a:t>
            </a:r>
            <a:r>
              <a:rPr lang="en-AU" sz="2400" dirty="0"/>
              <a:t>: A mechanical stirrer measures the resistance to flow.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011D2-6E62-403B-918D-D17FD8AB18D4}"/>
              </a:ext>
            </a:extLst>
          </p:cNvPr>
          <p:cNvSpPr txBox="1"/>
          <p:nvPr/>
        </p:nvSpPr>
        <p:spPr>
          <a:xfrm>
            <a:off x="5156664" y="4721138"/>
            <a:ext cx="26532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Testing devices </a:t>
            </a:r>
            <a:r>
              <a:rPr lang="en-AU" sz="2400" dirty="0"/>
              <a:t>for abrasion resistance and light resistance.</a:t>
            </a:r>
          </a:p>
        </p:txBody>
      </p:sp>
    </p:spTree>
    <p:extLst>
      <p:ext uri="{BB962C8B-B14F-4D97-AF65-F5344CB8AC3E}">
        <p14:creationId xmlns:p14="http://schemas.microsoft.com/office/powerpoint/2010/main" val="406698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D1133-B760-4BB3-9395-6AFECB25A9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9" y="830927"/>
            <a:ext cx="5574871" cy="4185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2CD3D-3B04-4BB8-A904-A3905583C92A}"/>
              </a:ext>
            </a:extLst>
          </p:cNvPr>
          <p:cNvSpPr txBox="1"/>
          <p:nvPr/>
        </p:nvSpPr>
        <p:spPr>
          <a:xfrm>
            <a:off x="6241130" y="1623939"/>
            <a:ext cx="510078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Weather testing. </a:t>
            </a:r>
            <a:r>
              <a:rPr lang="en-AU" sz="2800" dirty="0"/>
              <a:t>Samples are exposed to severe climate extremes to test their aging properties.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62247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256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10</cp:revision>
  <dcterms:created xsi:type="dcterms:W3CDTF">2019-08-18T04:20:47Z</dcterms:created>
  <dcterms:modified xsi:type="dcterms:W3CDTF">2019-08-18T10:37:47Z</dcterms:modified>
</cp:coreProperties>
</file>