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3" r:id="rId6"/>
    <p:sldId id="269" r:id="rId7"/>
    <p:sldId id="268" r:id="rId8"/>
    <p:sldId id="270" r:id="rId9"/>
    <p:sldId id="272" r:id="rId10"/>
    <p:sldId id="261" r:id="rId11"/>
    <p:sldId id="265" r:id="rId12"/>
    <p:sldId id="271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A4"/>
    <a:srgbClr val="F29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3D4E-55BA-4498-8973-8D5BA7EC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FB818-176C-4EBB-AF3E-C70701F04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B533-1B98-49F1-A712-721C8D9B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E678-5623-414B-AA29-A50367FB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E789-5C08-433E-99E2-49CC7BC8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744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1636-7E67-41F7-8272-8E809304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37624-2145-4811-B29D-0B4C19A04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5F75F-27B2-4B8A-8776-97E9BCC8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80CA-4481-4E9F-AF4F-1BBC28F0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E61D-062C-42BF-B17F-79829E95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204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22682-B92D-41E6-940E-0DF942386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6E888-7069-4643-863F-E64D256A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F7F6-28F3-4D26-831F-46E866DF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58AC-003B-4817-A6FC-34D3E05B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F1A4-56E1-474F-B69B-2B618FD1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74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6069-684A-47A0-A2D6-E2530863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A44E-2DC5-4652-B98B-033B9ADF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E2488-D8B1-4390-9733-DB35BED4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DA3BA-BAE5-4E0B-998E-B915ED4B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91AAF-170C-42B4-BA36-72682E39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27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C429-F746-47FF-827A-4D288F02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E6AF-5320-4112-A1B2-0F027EDD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61252-6852-49FE-B1F1-1BAD0127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060DB-F84A-43D4-8F97-BCAD777B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47B8F-2A73-4747-A38F-FB54F075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00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1839-46E6-408B-ACC4-D37B80FC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C441-A366-4B8B-BC84-8C0E4F21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C7A03-C729-49CD-909B-EFC59D72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55E3C-10A8-4A15-BEFF-DF814241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0E6CD-64B6-453B-934A-1D8C6B5F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42119-ECB6-4FBE-874C-BF48C94A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1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BE1E-ACE4-4C9D-AC1D-9665319B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F928-CBFB-4614-8DFB-CD443541D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81E99-4AF8-4ADE-A22B-96E7C20FD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44F4C-A532-4BD7-A83D-CAEF2064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04A19-8BCD-422B-8DC4-1882E0C24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8689F-B0AE-4169-A6C5-B725720F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70890-910E-447C-BA1D-DD87DAC9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A9811-000B-4C37-A2CF-F03BB5D4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853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3BE-8A74-4256-87F7-A14FD5FA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833CB-F1E4-4239-B89F-55C973A0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D19EC-33BF-4090-BA42-0A58CA2C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04F8B-599E-4D22-A21F-7FA48A5D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84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2FC8D-5137-4A2A-9CE8-9482B2D8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60979-8A54-4E55-9BEC-B32B0591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437B-44B7-4961-8177-B018856B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73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EA3-1C35-4060-9F2D-BE3BC989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936D-66BE-4E20-A2FC-F5052014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5A886-0D23-464D-A92C-688CAC92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F0A9-57DF-4D21-A099-5E5608FB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F8FE6-1FDE-4175-B37F-DF733581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2F54F-CE1F-4011-BCFF-15B0427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1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CC91-5543-48F9-9BE1-EF8CE8E9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E06CB-1483-4F90-9BE7-7FBBBC7F8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61B74-FD43-44DF-AA3A-7B1748DE4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28317-D638-4C01-A3C3-18192D9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FF1A-412D-4544-ACA6-93068DB2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981C2-9AD6-43F3-8780-CD78AB06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72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DAEF7-D999-4021-8E10-B4C123B2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0BB8F-4B72-45D2-B82D-BD6FFD68E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8B873-6857-4EDF-9067-36A5A02E9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38BA-3D51-40D5-B2E1-7F1ABEEA5C02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37E54-8A17-427B-A4EE-919D9F0E0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B11A-BD0A-4FE7-A6A5-4F2EE1D80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5981-185B-4C8B-8143-4F73428485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53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8CFF4-904F-4363-955B-33E7634AB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3837" y="3648075"/>
            <a:ext cx="5472113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E1C13-AF65-4C94-98E4-583E2DB3B8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38637" y="219075"/>
            <a:ext cx="7539038" cy="474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96209-15CC-41D6-A4BF-2C165A19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86" y="2204266"/>
            <a:ext cx="2808520" cy="98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5E630-4CB6-4EA0-B138-2B65C3627137}"/>
              </a:ext>
            </a:extLst>
          </p:cNvPr>
          <p:cNvSpPr txBox="1"/>
          <p:nvPr/>
        </p:nvSpPr>
        <p:spPr>
          <a:xfrm>
            <a:off x="679507" y="711944"/>
            <a:ext cx="3221373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Polypropene</a:t>
            </a:r>
          </a:p>
          <a:p>
            <a:endParaRPr lang="en-AU" sz="3000" dirty="0"/>
          </a:p>
          <a:p>
            <a:r>
              <a:rPr lang="en-AU" sz="3000" dirty="0"/>
              <a:t>(Polypropylene)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86EE-6D44-4911-A56C-753FF3CD9C69}"/>
              </a:ext>
            </a:extLst>
          </p:cNvPr>
          <p:cNvSpPr txBox="1"/>
          <p:nvPr/>
        </p:nvSpPr>
        <p:spPr>
          <a:xfrm>
            <a:off x="7410450" y="5800725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© </a:t>
            </a:r>
            <a:r>
              <a:rPr lang="en-AU" dirty="0" err="1"/>
              <a:t>POShea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73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0C255-557B-4CDF-8EE9-98CD0DF41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48833" y="1486969"/>
            <a:ext cx="7409180" cy="4301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52FF25-D2A2-4123-889A-7FEB688A2D0E}"/>
              </a:ext>
            </a:extLst>
          </p:cNvPr>
          <p:cNvSpPr txBox="1"/>
          <p:nvPr/>
        </p:nvSpPr>
        <p:spPr>
          <a:xfrm>
            <a:off x="1283516" y="327170"/>
            <a:ext cx="9093665" cy="984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Bio-</a:t>
            </a:r>
            <a:r>
              <a:rPr lang="en-AU" sz="3200" dirty="0" err="1"/>
              <a:t>polypropene</a:t>
            </a:r>
            <a:r>
              <a:rPr lang="en-AU" sz="3200" dirty="0"/>
              <a:t>.</a:t>
            </a:r>
          </a:p>
          <a:p>
            <a:r>
              <a:rPr lang="en-AU" sz="2600" dirty="0"/>
              <a:t>The monomer can be sourced from bioethanol or biopropan-2-ol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76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A363D-21B6-45EA-93F7-1B9CDDB9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2" y="1411360"/>
            <a:ext cx="6391275" cy="3448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FB66E-666C-4CF6-9117-3D29309714EC}"/>
              </a:ext>
            </a:extLst>
          </p:cNvPr>
          <p:cNvSpPr txBox="1"/>
          <p:nvPr/>
        </p:nvSpPr>
        <p:spPr>
          <a:xfrm>
            <a:off x="1266738" y="612396"/>
            <a:ext cx="9093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Copolymer with smaller percentages of ethene</a:t>
            </a:r>
            <a:r>
              <a:rPr lang="en-A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5D5D5-0DA4-4368-8460-04F65682A276}"/>
              </a:ext>
            </a:extLst>
          </p:cNvPr>
          <p:cNvSpPr txBox="1"/>
          <p:nvPr/>
        </p:nvSpPr>
        <p:spPr>
          <a:xfrm>
            <a:off x="781574" y="4836427"/>
            <a:ext cx="10628851" cy="861774"/>
          </a:xfrm>
          <a:prstGeom prst="rect">
            <a:avLst/>
          </a:prstGeom>
          <a:solidFill>
            <a:srgbClr val="F0ADA4"/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The presence of ethene disrupts the symmetry of the structure</a:t>
            </a:r>
            <a:r>
              <a:rPr lang="en-AU" dirty="0"/>
              <a:t>. </a:t>
            </a:r>
          </a:p>
          <a:p>
            <a:r>
              <a:rPr lang="en-AU" dirty="0"/>
              <a:t>Copolymer is less crystalline and will be more transparent and have a lower melting point.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C2E2E-8ACF-4342-92CB-B853A66B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61" y="1935711"/>
            <a:ext cx="29622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F3100-E6E9-42E4-A839-94FE9DA03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878" y="519837"/>
            <a:ext cx="6308038" cy="4618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D5687-B268-4B57-BFD2-311561EFB7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96025" y="1385887"/>
            <a:ext cx="5353050" cy="46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4A867-CE11-4E31-8F94-98038B3BD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2682" y="1864360"/>
            <a:ext cx="6316426" cy="384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420D1-2F7F-48A8-8C82-F590631C4FC6}"/>
              </a:ext>
            </a:extLst>
          </p:cNvPr>
          <p:cNvSpPr txBox="1"/>
          <p:nvPr/>
        </p:nvSpPr>
        <p:spPr>
          <a:xfrm>
            <a:off x="1266738" y="612396"/>
            <a:ext cx="9093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Three monomers – propene, ethene and but-1-ene</a:t>
            </a:r>
            <a:r>
              <a:rPr lang="en-A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28FD0-D009-4D4A-B5BD-D29D5BB77F04}"/>
              </a:ext>
            </a:extLst>
          </p:cNvPr>
          <p:cNvSpPr txBox="1"/>
          <p:nvPr/>
        </p:nvSpPr>
        <p:spPr>
          <a:xfrm>
            <a:off x="3448051" y="5704514"/>
            <a:ext cx="32289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Increased transparency</a:t>
            </a:r>
          </a:p>
        </p:txBody>
      </p:sp>
    </p:spTree>
    <p:extLst>
      <p:ext uri="{BB962C8B-B14F-4D97-AF65-F5344CB8AC3E}">
        <p14:creationId xmlns:p14="http://schemas.microsoft.com/office/powerpoint/2010/main" val="69049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279EE-65B8-4137-89FF-D30A5DA1C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7" t="5719" r="6173"/>
          <a:stretch/>
        </p:blipFill>
        <p:spPr>
          <a:xfrm rot="5400000">
            <a:off x="6365080" y="2212181"/>
            <a:ext cx="6134102" cy="243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2B91F7-98BB-4FDB-81EB-2DEF8159272C}"/>
              </a:ext>
            </a:extLst>
          </p:cNvPr>
          <p:cNvSpPr txBox="1"/>
          <p:nvPr/>
        </p:nvSpPr>
        <p:spPr>
          <a:xfrm>
            <a:off x="342900" y="1114425"/>
            <a:ext cx="7429500" cy="4739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Where does the propene come from?</a:t>
            </a:r>
          </a:p>
          <a:p>
            <a:endParaRPr lang="en-AU" sz="3400" dirty="0"/>
          </a:p>
          <a:p>
            <a:r>
              <a:rPr lang="en-AU" sz="2600" dirty="0"/>
              <a:t>It is formed as a </a:t>
            </a:r>
            <a:r>
              <a:rPr lang="en-AU" sz="2600" dirty="0" err="1"/>
              <a:t>byproduct</a:t>
            </a:r>
            <a:r>
              <a:rPr lang="en-AU" sz="2600" dirty="0"/>
              <a:t> when ethane is cracked to ethene at </a:t>
            </a:r>
            <a:r>
              <a:rPr lang="en-AU" sz="2600" dirty="0" err="1"/>
              <a:t>Qenos</a:t>
            </a:r>
            <a:r>
              <a:rPr lang="en-AU" sz="2600" dirty="0"/>
              <a:t>.</a:t>
            </a:r>
          </a:p>
          <a:p>
            <a:endParaRPr lang="en-AU" sz="2600" dirty="0"/>
          </a:p>
          <a:p>
            <a:r>
              <a:rPr lang="en-AU" sz="2600" dirty="0"/>
              <a:t>           C</a:t>
            </a:r>
            <a:r>
              <a:rPr lang="en-AU" sz="1400" dirty="0"/>
              <a:t>2</a:t>
            </a:r>
            <a:r>
              <a:rPr lang="en-AU" sz="2600" dirty="0"/>
              <a:t>H</a:t>
            </a:r>
            <a:r>
              <a:rPr lang="en-AU" sz="1400" dirty="0"/>
              <a:t>6</a:t>
            </a:r>
            <a:r>
              <a:rPr lang="en-AU" sz="2600" dirty="0"/>
              <a:t>(g)  </a:t>
            </a:r>
            <a:r>
              <a:rPr lang="en-AU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⇌C</a:t>
            </a:r>
            <a:r>
              <a:rPr lang="en-AU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AU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en-AU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r>
              <a:rPr lang="en-AU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(g)   +  H</a:t>
            </a:r>
            <a:r>
              <a:rPr lang="en-A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AU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(g)</a:t>
            </a:r>
          </a:p>
          <a:p>
            <a:endParaRPr lang="en-AU" sz="2600" dirty="0"/>
          </a:p>
          <a:p>
            <a:r>
              <a:rPr lang="en-AU" sz="2600" dirty="0"/>
              <a:t>Cracking is conducted under very harsh conditions, high temperature and very high pressure.</a:t>
            </a:r>
          </a:p>
          <a:p>
            <a:r>
              <a:rPr lang="en-AU" sz="2600" dirty="0"/>
              <a:t>Propene is separated from ethene by fractional distillation.</a:t>
            </a:r>
          </a:p>
        </p:txBody>
      </p:sp>
    </p:spTree>
    <p:extLst>
      <p:ext uri="{BB962C8B-B14F-4D97-AF65-F5344CB8AC3E}">
        <p14:creationId xmlns:p14="http://schemas.microsoft.com/office/powerpoint/2010/main" val="164580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B1317-D925-4181-815E-CE3B5D183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" y="261939"/>
            <a:ext cx="2609850" cy="6157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0741E-36AE-449C-AC8B-CF94D7EF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05" y="3854742"/>
            <a:ext cx="4640925" cy="190768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28C8E67-ACFE-49B8-84BE-A4ABB1B80FFB}"/>
              </a:ext>
            </a:extLst>
          </p:cNvPr>
          <p:cNvSpPr/>
          <p:nvPr/>
        </p:nvSpPr>
        <p:spPr>
          <a:xfrm>
            <a:off x="5141359" y="2250326"/>
            <a:ext cx="595618" cy="85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10FDB-507A-4442-AD3D-1E83BACB8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930" y="578999"/>
            <a:ext cx="1513462" cy="1198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801898-889A-4360-81DA-95FB3541D7BF}"/>
              </a:ext>
            </a:extLst>
          </p:cNvPr>
          <p:cNvSpPr txBox="1"/>
          <p:nvPr/>
        </p:nvSpPr>
        <p:spPr>
          <a:xfrm>
            <a:off x="6904139" y="1095570"/>
            <a:ext cx="4286775" cy="2462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Propene reacts with itself to form </a:t>
            </a:r>
            <a:r>
              <a:rPr lang="en-AU" sz="3400" dirty="0" err="1"/>
              <a:t>polypropene</a:t>
            </a:r>
            <a:r>
              <a:rPr lang="en-AU" sz="3400" dirty="0"/>
              <a:t>.</a:t>
            </a:r>
          </a:p>
          <a:p>
            <a:endParaRPr lang="en-AU" sz="3400" dirty="0"/>
          </a:p>
          <a:p>
            <a:r>
              <a:rPr lang="en-AU" dirty="0"/>
              <a:t>Addition polymerisation.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96EA1-C046-4663-88B5-4C17E2FA79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59630" y="3884417"/>
            <a:ext cx="3776138" cy="1595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D8F46-8992-4C31-AECB-BD3C52A70F1E}"/>
              </a:ext>
            </a:extLst>
          </p:cNvPr>
          <p:cNvSpPr txBox="1"/>
          <p:nvPr/>
        </p:nvSpPr>
        <p:spPr>
          <a:xfrm>
            <a:off x="6056850" y="5725003"/>
            <a:ext cx="598135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Polymer pellets – ready for moulding.</a:t>
            </a:r>
          </a:p>
        </p:txBody>
      </p:sp>
    </p:spTree>
    <p:extLst>
      <p:ext uri="{BB962C8B-B14F-4D97-AF65-F5344CB8AC3E}">
        <p14:creationId xmlns:p14="http://schemas.microsoft.com/office/powerpoint/2010/main" val="392824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53615-A76D-40EB-88C2-D98DC8BD0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7850" y="105388"/>
            <a:ext cx="3533775" cy="3829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95112-455A-4D63-9967-FB505510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4" y="468080"/>
            <a:ext cx="3522138" cy="3466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9A177-59AA-4F13-8B90-83C89E6751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63717" y="1176950"/>
            <a:ext cx="2181225" cy="168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FEC67-DFD0-4119-9921-5595BA838D20}"/>
              </a:ext>
            </a:extLst>
          </p:cNvPr>
          <p:cNvSpPr txBox="1"/>
          <p:nvPr/>
        </p:nvSpPr>
        <p:spPr>
          <a:xfrm>
            <a:off x="486562" y="4144162"/>
            <a:ext cx="10712741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Polypropene items: Cheaper polymer with superior toughness and melting point to polyethene</a:t>
            </a:r>
            <a:r>
              <a:rPr lang="en-AU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E4DF4-7025-45D4-8E46-295227B84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5048250"/>
            <a:ext cx="1099220" cy="1321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C7D12-CBD9-4563-B1F8-2C3217AF8AE3}"/>
              </a:ext>
            </a:extLst>
          </p:cNvPr>
          <p:cNvSpPr txBox="1"/>
          <p:nvPr/>
        </p:nvSpPr>
        <p:spPr>
          <a:xfrm>
            <a:off x="2273417" y="5368954"/>
            <a:ext cx="297809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Identified as recycle code 5.</a:t>
            </a:r>
          </a:p>
        </p:txBody>
      </p:sp>
    </p:spTree>
    <p:extLst>
      <p:ext uri="{BB962C8B-B14F-4D97-AF65-F5344CB8AC3E}">
        <p14:creationId xmlns:p14="http://schemas.microsoft.com/office/powerpoint/2010/main" val="368744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4612E-8B82-43B0-9454-D75185F2D1A2}"/>
              </a:ext>
            </a:extLst>
          </p:cNvPr>
          <p:cNvPicPr/>
          <p:nvPr/>
        </p:nvPicPr>
        <p:blipFill rotWithShape="1">
          <a:blip r:embed="rId2"/>
          <a:srcRect r="2694"/>
          <a:stretch/>
        </p:blipFill>
        <p:spPr>
          <a:xfrm>
            <a:off x="6894045" y="499792"/>
            <a:ext cx="3030132" cy="2578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7D17BD-60B4-4ABD-B9FF-C36998987B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470" y="493241"/>
            <a:ext cx="5731510" cy="2757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41966-CC17-46CA-B4F3-FC2712DB9EAF}"/>
              </a:ext>
            </a:extLst>
          </p:cNvPr>
          <p:cNvSpPr txBox="1"/>
          <p:nvPr/>
        </p:nvSpPr>
        <p:spPr>
          <a:xfrm>
            <a:off x="3254929" y="3389034"/>
            <a:ext cx="4915948" cy="523220"/>
          </a:xfrm>
          <a:prstGeom prst="rect">
            <a:avLst/>
          </a:prstGeom>
          <a:solidFill>
            <a:srgbClr val="F29386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Many medical packaging uses.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DC3E7-7CE8-4D45-9326-391F9862E5D3}"/>
              </a:ext>
            </a:extLst>
          </p:cNvPr>
          <p:cNvSpPr txBox="1"/>
          <p:nvPr/>
        </p:nvSpPr>
        <p:spPr>
          <a:xfrm>
            <a:off x="897621" y="4577201"/>
            <a:ext cx="976478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Also used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Carpet and rugs: durable, colourfast  fibres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Microwave food containers, plates and kitchen items: oil and bacteria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Luggage: backpacks, suitcases and shopping bags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6E9D9-D0D6-49CB-BF6F-612EDCB48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190" y="4025710"/>
            <a:ext cx="29622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0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760E7-85F9-48E5-92E5-577BD2380CA9}"/>
              </a:ext>
            </a:extLst>
          </p:cNvPr>
          <p:cNvPicPr/>
          <p:nvPr/>
        </p:nvPicPr>
        <p:blipFill rotWithShape="1">
          <a:blip r:embed="rId2"/>
          <a:srcRect r="1307" b="27926"/>
          <a:stretch/>
        </p:blipFill>
        <p:spPr>
          <a:xfrm>
            <a:off x="755332" y="962025"/>
            <a:ext cx="9607867" cy="474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7D85DA-ABAE-4799-B2C4-55EECEC0C5D4}"/>
              </a:ext>
            </a:extLst>
          </p:cNvPr>
          <p:cNvSpPr txBox="1"/>
          <p:nvPr/>
        </p:nvSpPr>
        <p:spPr>
          <a:xfrm>
            <a:off x="679132" y="5895975"/>
            <a:ext cx="9150668" cy="523220"/>
          </a:xfrm>
          <a:prstGeom prst="rect">
            <a:avLst/>
          </a:prstGeom>
          <a:solidFill>
            <a:srgbClr val="F29386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Playing surface and seats both made from </a:t>
            </a:r>
            <a:r>
              <a:rPr lang="en-AU" sz="2800" dirty="0" err="1"/>
              <a:t>polypropene</a:t>
            </a:r>
            <a:r>
              <a:rPr lang="en-A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07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2229F-3B9B-465E-AC94-BC24AD6CD2B2}"/>
              </a:ext>
            </a:extLst>
          </p:cNvPr>
          <p:cNvPicPr/>
          <p:nvPr/>
        </p:nvPicPr>
        <p:blipFill rotWithShape="1">
          <a:blip r:embed="rId2"/>
          <a:srcRect r="442" b="2399"/>
          <a:stretch/>
        </p:blipFill>
        <p:spPr bwMode="auto">
          <a:xfrm>
            <a:off x="1320945" y="1728511"/>
            <a:ext cx="3575050" cy="258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DC2CB4-7C98-468D-B95C-8098E80B9049}"/>
              </a:ext>
            </a:extLst>
          </p:cNvPr>
          <p:cNvSpPr txBox="1"/>
          <p:nvPr/>
        </p:nvSpPr>
        <p:spPr>
          <a:xfrm>
            <a:off x="3548544" y="662730"/>
            <a:ext cx="4622334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Polypropene variations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8BD1C-F1E6-4A55-8C05-7F77AB82A9C7}"/>
              </a:ext>
            </a:extLst>
          </p:cNvPr>
          <p:cNvSpPr txBox="1"/>
          <p:nvPr/>
        </p:nvSpPr>
        <p:spPr>
          <a:xfrm>
            <a:off x="5437464" y="2434206"/>
            <a:ext cx="5719893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The properties will differ depending upon how the methyl side chains orient.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41ACE-2A60-4E43-8327-7BE98D34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4595812"/>
            <a:ext cx="77819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3AB37-C695-40EE-B6D9-07C29210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76" y="1947183"/>
            <a:ext cx="5286375" cy="161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128A7-D16E-4974-9035-240F3E3F6308}"/>
              </a:ext>
            </a:extLst>
          </p:cNvPr>
          <p:cNvSpPr txBox="1"/>
          <p:nvPr/>
        </p:nvSpPr>
        <p:spPr>
          <a:xfrm>
            <a:off x="3548544" y="662730"/>
            <a:ext cx="1736520" cy="630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Atactic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8AEAB-DF62-4A99-AC22-80DB566F61D5}"/>
              </a:ext>
            </a:extLst>
          </p:cNvPr>
          <p:cNvSpPr txBox="1"/>
          <p:nvPr/>
        </p:nvSpPr>
        <p:spPr>
          <a:xfrm>
            <a:off x="1813421" y="3919057"/>
            <a:ext cx="766613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Methyl groups are randomly positioned on either side of the chain.</a:t>
            </a:r>
          </a:p>
        </p:txBody>
      </p:sp>
    </p:spTree>
    <p:extLst>
      <p:ext uri="{BB962C8B-B14F-4D97-AF65-F5344CB8AC3E}">
        <p14:creationId xmlns:p14="http://schemas.microsoft.com/office/powerpoint/2010/main" val="11519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8FA1C-87A9-4DE2-B540-D755AA519B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2498" y="1973331"/>
            <a:ext cx="4558645" cy="19604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4E4F6D-70F3-4ADF-BE95-8134EFD8F7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0447" y="829042"/>
            <a:ext cx="4983736" cy="1635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F3E8D1-D026-4508-AB37-6124E8915E0B}"/>
              </a:ext>
            </a:extLst>
          </p:cNvPr>
          <p:cNvSpPr txBox="1"/>
          <p:nvPr/>
        </p:nvSpPr>
        <p:spPr>
          <a:xfrm>
            <a:off x="445550" y="2953558"/>
            <a:ext cx="51586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Isotactic</a:t>
            </a:r>
          </a:p>
          <a:p>
            <a:r>
              <a:rPr lang="en-AU" dirty="0"/>
              <a:t>Methyl groups all on the same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ACF61-1F53-4955-A52F-D39C8003F6C7}"/>
              </a:ext>
            </a:extLst>
          </p:cNvPr>
          <p:cNvSpPr txBox="1"/>
          <p:nvPr/>
        </p:nvSpPr>
        <p:spPr>
          <a:xfrm>
            <a:off x="6342498" y="1000441"/>
            <a:ext cx="51586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err="1"/>
              <a:t>Syndotactic</a:t>
            </a:r>
            <a:endParaRPr lang="en-AU" b="1" dirty="0"/>
          </a:p>
          <a:p>
            <a:r>
              <a:rPr lang="en-AU" dirty="0"/>
              <a:t>Methyl groups alternating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B5B83-D6F9-4C6D-B5B9-8EE12E519508}"/>
              </a:ext>
            </a:extLst>
          </p:cNvPr>
          <p:cNvSpPr txBox="1"/>
          <p:nvPr/>
        </p:nvSpPr>
        <p:spPr>
          <a:xfrm>
            <a:off x="445550" y="4611064"/>
            <a:ext cx="10171378" cy="1246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500" b="1" dirty="0"/>
              <a:t>Symmetry in a structure allows tight packing of molecules.</a:t>
            </a:r>
          </a:p>
          <a:p>
            <a:r>
              <a:rPr lang="en-AU" sz="2500" b="1" dirty="0"/>
              <a:t>Tight packing increases crystallinity , increasing hardness, brittleness and melting point.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75968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9E2FA-4056-49D4-8F2D-4D10E941782A}"/>
              </a:ext>
            </a:extLst>
          </p:cNvPr>
          <p:cNvPicPr/>
          <p:nvPr/>
        </p:nvPicPr>
        <p:blipFill rotWithShape="1">
          <a:blip r:embed="rId2"/>
          <a:srcRect l="21815" t="17291" r="27186" b="14085"/>
          <a:stretch/>
        </p:blipFill>
        <p:spPr>
          <a:xfrm>
            <a:off x="1619249" y="1733550"/>
            <a:ext cx="7705725" cy="3714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AEDAF-3EA9-4EAE-8BC2-4B577ECDF535}"/>
              </a:ext>
            </a:extLst>
          </p:cNvPr>
          <p:cNvSpPr txBox="1"/>
          <p:nvPr/>
        </p:nvSpPr>
        <p:spPr>
          <a:xfrm>
            <a:off x="1109660" y="343708"/>
            <a:ext cx="872490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400" b="1" dirty="0"/>
              <a:t>Ziegler-Natta catalysts: allow control of the placement of each monomer.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204758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283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16</cp:revision>
  <dcterms:created xsi:type="dcterms:W3CDTF">2019-09-12T12:16:24Z</dcterms:created>
  <dcterms:modified xsi:type="dcterms:W3CDTF">2019-09-13T12:55:25Z</dcterms:modified>
</cp:coreProperties>
</file>