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67" r:id="rId5"/>
    <p:sldId id="261" r:id="rId6"/>
    <p:sldId id="259" r:id="rId7"/>
    <p:sldId id="264" r:id="rId8"/>
    <p:sldId id="268" r:id="rId9"/>
    <p:sldId id="265" r:id="rId10"/>
    <p:sldId id="269" r:id="rId11"/>
    <p:sldId id="25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56DA-EC8F-49A0-82F9-EE6CB996F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5607B-5256-4F4C-8A52-4B6767B3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37796-CC1B-4BB9-B5DF-8FE8FB6F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DA48-A350-4E83-9C55-A11D7DF2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F825-EC5C-4CE9-8572-D5DE3E9B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5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D800-E77A-41FA-91CD-CB662B4B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DC4FE-4FFF-4D3F-BE6E-7C0EB1782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3065D-64C1-42C7-B8E7-2FE47FF1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8EF7B-7C4E-4CBB-9652-4A65E6EF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A814-5131-48EB-88C4-D03C9202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73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14A9-B0AE-4D7E-A624-1A86DBDA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1BF74-E8A0-423D-9721-7B144C417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29F0-001B-4588-8E70-52ADDB19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CC42D-8AE3-4D39-8803-7D4CAB08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7C0E8-7389-4AEE-B282-3122B23C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84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C80A-6DB0-4ECD-8E76-D0CA68D2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C7B85-C58F-440A-A934-9B3F01A4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30A7-9B50-45A6-B89E-81227D0E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35A8D-7AA3-4359-ABFF-F8B6BD1F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2AB8D-8795-4832-BBAF-671196EB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64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426D-045D-44FE-A988-71B4A05E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39483-0DF5-4710-BD54-88F15108F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E791B-6BDF-4868-9324-72F7F656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9E050-34E7-4862-B013-BA14106C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A3C0-B883-425A-A727-8F7F6F3A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74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031E-27F4-40F5-9A53-2C34EF87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B24B-3511-4BB4-A074-E23165934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D9862-045F-419F-A814-C01309279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12BFA-8700-4BBA-A210-63900FA2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39713-AC49-4687-9218-4DB8F75B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A5FEC-A823-44B2-855A-409E4809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10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5A04-CB60-4011-B158-0A03DA49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18F73-FEE3-4496-9C24-BAE2E361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3159F-9A40-4F97-A1ED-F73945299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416C2-43FF-460C-A03B-86DF5C4F9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D2C1C-6109-491E-B2A8-FAC9776C0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30C44B-4DBD-4D93-BFB9-E47C4E3A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B86D1-7670-47FE-B405-D6E71F5D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D3E26-E295-458D-B81E-221D5762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096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5013-916A-434B-AED2-336E29A8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04A9A-32B3-4289-9404-E0A1976B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20656-9A43-4D0F-8BC2-1E822445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5127A-ED28-463B-BEFF-2C0A9BFC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26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D5287-2488-44ED-8DE6-A440A054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EFAAB-6CFB-4E80-B2F4-F95B4489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3D4A-D100-424C-9516-4EA0D9C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9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979F-0148-4BD2-92C6-B523F78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DA68-C5BA-4A02-896B-6D5CD20B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B3860-B457-4257-9069-167EFFD42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B3D8C-5E7D-47CC-ADF1-30AFC42A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78FA0-C3E3-4AF9-A77B-14E4B51F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0008C-9259-4EBD-92CE-37291A39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63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ACE6-87AF-4C3E-91E5-64A43C7D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DECCE-0A62-4D58-B36C-1DD6F0CE9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C70DB-667B-4607-A549-AA29FAF7D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5509D-1373-4DF9-B62B-40C094BF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19AA0-344C-4A26-B849-7C59D81B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CA414-75D9-43A4-8C2E-E4EADD53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2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B9C93-94F8-49BC-819B-C67C9850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BA7BC-33D1-4BDF-AAA5-2F6F82AC6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26604-FCA3-44B5-B311-9C9F2C790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3039-D425-4872-B8C5-859800A68117}" type="datetimeFigureOut">
              <a:rPr lang="en-AU" smtClean="0"/>
              <a:t>29/10/2022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EEB6A-E1E0-4783-81D0-F1D65E2F7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C5F08-D471-4ECC-A6ED-AA23D1048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2DD1-2AF2-4464-81C2-CCFDD3D586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5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mac.co/portfolio/qenos-transformation-video/" TargetMode="External"/><Relationship Id="rId2" Type="http://schemas.openxmlformats.org/officeDocument/2006/relationships/hyperlink" Target="http://www.qenos.com/internet/home.nsf/web/RHAT-9AZ9J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04CAD-2A76-4BC8-A704-4583AD76FB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7775" y="1890712"/>
            <a:ext cx="8610600" cy="4738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7F1E7-D5A0-4C40-B49D-2C87EEC2149F}"/>
              </a:ext>
            </a:extLst>
          </p:cNvPr>
          <p:cNvSpPr txBox="1"/>
          <p:nvPr/>
        </p:nvSpPr>
        <p:spPr>
          <a:xfrm>
            <a:off x="1247775" y="485775"/>
            <a:ext cx="9144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 err="1"/>
              <a:t>Qenos</a:t>
            </a:r>
            <a:r>
              <a:rPr lang="en-AU" sz="3600" dirty="0"/>
              <a:t>: Altona</a:t>
            </a:r>
          </a:p>
          <a:p>
            <a:r>
              <a:rPr lang="en-AU" sz="3600" dirty="0"/>
              <a:t>Polyethene manufacture                              </a:t>
            </a:r>
            <a:r>
              <a:rPr lang="en-AU" sz="2400" dirty="0"/>
              <a:t>©</a:t>
            </a:r>
            <a:r>
              <a:rPr lang="en-AU" sz="2400" dirty="0" err="1"/>
              <a:t>POShea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22692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85C9DC-C652-4E51-B013-F6C8362A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35" y="738417"/>
            <a:ext cx="2712863" cy="2458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77A35-28D6-4271-8E8A-50991A0302F6}"/>
              </a:ext>
            </a:extLst>
          </p:cNvPr>
          <p:cNvSpPr txBox="1"/>
          <p:nvPr/>
        </p:nvSpPr>
        <p:spPr>
          <a:xfrm>
            <a:off x="1054275" y="4890199"/>
            <a:ext cx="9505166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branches in LLDPE are not caused during polymerisation, they are due to small amounts of but-1-ene monomer being included in the structure. The small branch is the rest of the butene molecule..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1C4FD-F47B-47D8-9AA1-22E76F382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858" y="738417"/>
            <a:ext cx="2869916" cy="2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2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4C804-1348-45C2-B18D-0CEB8CB656BC}"/>
              </a:ext>
            </a:extLst>
          </p:cNvPr>
          <p:cNvPicPr/>
          <p:nvPr/>
        </p:nvPicPr>
        <p:blipFill rotWithShape="1">
          <a:blip r:embed="rId2"/>
          <a:srcRect t="10558" r="668"/>
          <a:stretch/>
        </p:blipFill>
        <p:spPr>
          <a:xfrm>
            <a:off x="4991301" y="463464"/>
            <a:ext cx="6838617" cy="5805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4ACF8-9D10-4F5B-BF1D-1BCA40B92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1" y="154393"/>
            <a:ext cx="2606588" cy="2405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86465-0481-49DB-A80C-5760D1041BAD}"/>
              </a:ext>
            </a:extLst>
          </p:cNvPr>
          <p:cNvSpPr txBox="1"/>
          <p:nvPr/>
        </p:nvSpPr>
        <p:spPr>
          <a:xfrm>
            <a:off x="215031" y="2886034"/>
            <a:ext cx="4319391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LLDPE is sold as pellets. Manufacturers heat these pellets and add colour to make a range of commercial products.</a:t>
            </a:r>
          </a:p>
        </p:txBody>
      </p:sp>
    </p:spTree>
    <p:extLst>
      <p:ext uri="{BB962C8B-B14F-4D97-AF65-F5344CB8AC3E}">
        <p14:creationId xmlns:p14="http://schemas.microsoft.com/office/powerpoint/2010/main" val="197067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763526-5E44-44BC-8DCD-9678E93BA429}"/>
              </a:ext>
            </a:extLst>
          </p:cNvPr>
          <p:cNvSpPr/>
          <p:nvPr/>
        </p:nvSpPr>
        <p:spPr>
          <a:xfrm>
            <a:off x="650473" y="5358123"/>
            <a:ext cx="602421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http://www.qenos.com/internet/home.nsf/web/RHAT-9AZ9JC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325710-0216-446C-9C7A-DE3EDE039913}"/>
              </a:ext>
            </a:extLst>
          </p:cNvPr>
          <p:cNvSpPr/>
          <p:nvPr/>
        </p:nvSpPr>
        <p:spPr>
          <a:xfrm>
            <a:off x="650473" y="6032867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https://www.newmac.co/portfolio/qenos-transformation-video/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D7BC2-0FF9-4EC4-AF9F-0DCDEE35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897" y="364690"/>
            <a:ext cx="3114675" cy="527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3E022-3684-463B-8C2D-BC81506FE096}"/>
              </a:ext>
            </a:extLst>
          </p:cNvPr>
          <p:cNvSpPr txBox="1"/>
          <p:nvPr/>
        </p:nvSpPr>
        <p:spPr>
          <a:xfrm>
            <a:off x="650473" y="693979"/>
            <a:ext cx="4319391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 err="1"/>
              <a:t>Qenos</a:t>
            </a:r>
            <a:r>
              <a:rPr lang="en-AU" sz="2600" dirty="0"/>
              <a:t> have named the LLDPE they use for milk containers, </a:t>
            </a:r>
            <a:r>
              <a:rPr lang="en-AU" sz="2600" dirty="0" err="1"/>
              <a:t>Alkatane</a:t>
            </a:r>
            <a:r>
              <a:rPr lang="en-AU" sz="2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A64DB-60BD-45F6-916B-F5402C057B1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6428" y="2118559"/>
            <a:ext cx="4517654" cy="27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F8C03-B879-5B51-6BAE-85B562FA3BE7}"/>
              </a:ext>
            </a:extLst>
          </p:cNvPr>
          <p:cNvSpPr txBox="1"/>
          <p:nvPr/>
        </p:nvSpPr>
        <p:spPr>
          <a:xfrm>
            <a:off x="936690" y="1098518"/>
            <a:ext cx="91440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 err="1"/>
              <a:t>Qenos</a:t>
            </a:r>
            <a:r>
              <a:rPr lang="en-AU" sz="3600" dirty="0"/>
              <a:t> is a large petrochemical plant in Altona that makes polyethene from ethene using petroleum feedstock.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9A26F-E5D3-496F-EEA0-E024C75F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549" y="3025780"/>
            <a:ext cx="2867425" cy="3200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C88CF-0E13-0A2E-A01E-17F92D79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94" y="3655613"/>
            <a:ext cx="2572109" cy="173379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1C70CDC-E0E9-32A4-E231-BD3A5EC21037}"/>
              </a:ext>
            </a:extLst>
          </p:cNvPr>
          <p:cNvSpPr/>
          <p:nvPr/>
        </p:nvSpPr>
        <p:spPr>
          <a:xfrm>
            <a:off x="4119513" y="3987538"/>
            <a:ext cx="2572109" cy="117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13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9EE16-C065-406F-89DB-ECA9AF242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2476" y="1276608"/>
            <a:ext cx="10010774" cy="3809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3DC899-A8FE-43CC-90DE-19DFDB1CF6E6}"/>
              </a:ext>
            </a:extLst>
          </p:cNvPr>
          <p:cNvSpPr txBox="1"/>
          <p:nvPr/>
        </p:nvSpPr>
        <p:spPr>
          <a:xfrm>
            <a:off x="381000" y="485775"/>
            <a:ext cx="1105852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 err="1"/>
              <a:t>Qenos</a:t>
            </a:r>
            <a:r>
              <a:rPr lang="en-AU" sz="3600" dirty="0"/>
              <a:t>: ethane feedstock converted to ethene (ethylene).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B3985-DA35-42DE-B38C-BB858D26CFCE}"/>
              </a:ext>
            </a:extLst>
          </p:cNvPr>
          <p:cNvSpPr txBox="1"/>
          <p:nvPr/>
        </p:nvSpPr>
        <p:spPr>
          <a:xfrm>
            <a:off x="1009650" y="5314950"/>
            <a:ext cx="914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/>
              <a:t>Ethene is then polymerised to polyethene</a:t>
            </a:r>
          </a:p>
        </p:txBody>
      </p:sp>
    </p:spTree>
    <p:extLst>
      <p:ext uri="{BB962C8B-B14F-4D97-AF65-F5344CB8AC3E}">
        <p14:creationId xmlns:p14="http://schemas.microsoft.com/office/powerpoint/2010/main" val="63829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5A7CE-215F-4388-AAEE-AB62B00EC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8" y="1706425"/>
            <a:ext cx="3113162" cy="1821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27B777-6F2C-49A8-9007-BD33AC1D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287" y="1734503"/>
            <a:ext cx="2768590" cy="1821305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A3F568A-4432-4A14-A879-F6841B4AF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566160"/>
            <a:ext cx="10506075" cy="3177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Cracker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sz="24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AU" sz="24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  </a:t>
            </a:r>
            <a:r>
              <a:rPr lang="en-AU" sz="24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⇌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AU" sz="24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AU" sz="24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 +  H</a:t>
            </a:r>
            <a:r>
              <a:rPr lang="en-AU" sz="24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    endothermic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difficult reaction – harsh conditions used.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temperatures up to 900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C   (T goes up, K goes up)</a:t>
            </a:r>
            <a:endParaRPr lang="en-AU" sz="2400" dirty="0">
              <a:solidFill>
                <a:srgbClr val="000000"/>
              </a:solidFill>
              <a:effectLst/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a very short reaction time   </a:t>
            </a:r>
            <a:endParaRPr lang="en-AU" sz="2400" dirty="0">
              <a:solidFill>
                <a:srgbClr val="000000"/>
              </a:solidFill>
              <a:effectLst/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low hydrocarbon concentrations 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favours</a:t>
            </a: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 forward reaction; 1:2 reactant to product ratio) </a:t>
            </a:r>
            <a:endParaRPr lang="en-AU" sz="2400" dirty="0">
              <a:solidFill>
                <a:srgbClr val="000000"/>
              </a:solidFill>
              <a:effectLst/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rapid cooling of products to prevent their decomposition</a:t>
            </a:r>
            <a:r>
              <a:rPr lang="en-US" sz="2400" dirty="0">
                <a:solidFill>
                  <a:srgbClr val="000000"/>
                </a:solidFill>
                <a:effectLst/>
                <a:latin typeface="Open Sans"/>
                <a:ea typeface="Times New Roman" panose="02020603050405020304" pitchFamily="18" charset="0"/>
                <a:cs typeface="Open Sans"/>
              </a:rPr>
              <a:t>. </a:t>
            </a: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Open Sans"/>
              </a:rPr>
              <a:t>(K value higher at low temp)</a:t>
            </a:r>
            <a:endParaRPr lang="en-AU" sz="2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1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A6FC0-6584-4F34-B997-544AB7E0F199}"/>
              </a:ext>
            </a:extLst>
          </p:cNvPr>
          <p:cNvSpPr txBox="1"/>
          <p:nvPr/>
        </p:nvSpPr>
        <p:spPr>
          <a:xfrm>
            <a:off x="3352800" y="257175"/>
            <a:ext cx="44481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Ethane to ethene:</a:t>
            </a:r>
          </a:p>
          <a:p>
            <a:r>
              <a:rPr lang="en-AU" sz="2800" b="1" dirty="0"/>
              <a:t>Cracking of an alkane to an alkene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1FCBE7-67D8-48EF-9524-3BC8416E2B46}"/>
              </a:ext>
            </a:extLst>
          </p:cNvPr>
          <p:cNvSpPr/>
          <p:nvPr/>
        </p:nvSpPr>
        <p:spPr>
          <a:xfrm>
            <a:off x="3724275" y="2486025"/>
            <a:ext cx="276859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18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DAE85-0EE5-40B5-814E-9C685D3D8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250" y="482917"/>
            <a:ext cx="7498080" cy="5127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53B1E4-5F88-4D65-AFDA-270334FF36CB}"/>
              </a:ext>
            </a:extLst>
          </p:cNvPr>
          <p:cNvSpPr txBox="1"/>
          <p:nvPr/>
        </p:nvSpPr>
        <p:spPr>
          <a:xfrm>
            <a:off x="7648575" y="762000"/>
            <a:ext cx="4448175" cy="1661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Twin cracking units –</a:t>
            </a:r>
          </a:p>
          <a:p>
            <a:r>
              <a:rPr lang="en-AU" sz="3400" b="1" dirty="0"/>
              <a:t>- </a:t>
            </a:r>
            <a:r>
              <a:rPr lang="en-AU" sz="2800" b="1" dirty="0">
                <a:latin typeface="Arial Narrow" panose="020B0606020202030204" pitchFamily="34" charset="0"/>
              </a:rPr>
              <a:t>maintenance on one, the other still runs</a:t>
            </a:r>
            <a:r>
              <a:rPr lang="en-AU" sz="3400" b="1" dirty="0"/>
              <a:t>.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62626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383957-45D6-4111-A782-1141CBEE7044}"/>
              </a:ext>
            </a:extLst>
          </p:cNvPr>
          <p:cNvPicPr/>
          <p:nvPr/>
        </p:nvPicPr>
        <p:blipFill rotWithShape="1">
          <a:blip r:embed="rId2"/>
          <a:srcRect t="15419" r="1838" b="13979"/>
          <a:stretch/>
        </p:blipFill>
        <p:spPr>
          <a:xfrm>
            <a:off x="214228" y="1177528"/>
            <a:ext cx="9663197" cy="3800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504C8-DE42-4BED-9061-19A505708754}"/>
              </a:ext>
            </a:extLst>
          </p:cNvPr>
          <p:cNvSpPr txBox="1"/>
          <p:nvPr/>
        </p:nvSpPr>
        <p:spPr>
          <a:xfrm>
            <a:off x="3333750" y="285750"/>
            <a:ext cx="318135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Ethane supply</a:t>
            </a:r>
            <a:endParaRPr lang="en-A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A9785-5C83-4AD9-A72B-B955AE753DC0}"/>
              </a:ext>
            </a:extLst>
          </p:cNvPr>
          <p:cNvSpPr txBox="1"/>
          <p:nvPr/>
        </p:nvSpPr>
        <p:spPr>
          <a:xfrm>
            <a:off x="1200150" y="5064919"/>
            <a:ext cx="94869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Ethane is obtained by fractional distillation of gas from the Gippsland gas fields or from overseas crude oil. Pipelines from the refineries supply </a:t>
            </a:r>
            <a:r>
              <a:rPr lang="en-AU" sz="2800" b="1" dirty="0" err="1"/>
              <a:t>Qenos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75039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AE42E-00E9-4482-9F8E-83B89035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12" y="1791653"/>
            <a:ext cx="2768590" cy="1821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642A95-78D4-47A8-A704-859639523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12" y="1256506"/>
            <a:ext cx="2233613" cy="234473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143C296-41DF-4E9A-8023-E3E8B6FBADA8}"/>
              </a:ext>
            </a:extLst>
          </p:cNvPr>
          <p:cNvSpPr/>
          <p:nvPr/>
        </p:nvSpPr>
        <p:spPr>
          <a:xfrm>
            <a:off x="4076702" y="2428875"/>
            <a:ext cx="2190750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6502B-45BF-4A02-89D2-87F67C0B6EDB}"/>
              </a:ext>
            </a:extLst>
          </p:cNvPr>
          <p:cNvSpPr txBox="1"/>
          <p:nvPr/>
        </p:nvSpPr>
        <p:spPr>
          <a:xfrm>
            <a:off x="3333750" y="285750"/>
            <a:ext cx="318135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Polymerisation</a:t>
            </a:r>
            <a:endParaRPr lang="en-AU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A6D65-93ED-4610-BA61-9750410D054C}"/>
              </a:ext>
            </a:extLst>
          </p:cNvPr>
          <p:cNvSpPr txBox="1"/>
          <p:nvPr/>
        </p:nvSpPr>
        <p:spPr>
          <a:xfrm>
            <a:off x="6877050" y="3607197"/>
            <a:ext cx="318135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Polyethene</a:t>
            </a:r>
            <a:endParaRPr lang="en-AU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B851F-DF11-4557-94D8-4E9F0E43621C}"/>
              </a:ext>
            </a:extLst>
          </p:cNvPr>
          <p:cNvSpPr txBox="1"/>
          <p:nvPr/>
        </p:nvSpPr>
        <p:spPr>
          <a:xfrm>
            <a:off x="1689112" y="3477419"/>
            <a:ext cx="164463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Ethene</a:t>
            </a:r>
            <a:endParaRPr lang="en-A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159DA-0B0D-49F1-8779-1E594437913E}"/>
              </a:ext>
            </a:extLst>
          </p:cNvPr>
          <p:cNvSpPr txBox="1"/>
          <p:nvPr/>
        </p:nvSpPr>
        <p:spPr>
          <a:xfrm>
            <a:off x="2124075" y="4515157"/>
            <a:ext cx="561975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Addition polymerisation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88870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AE916-905D-40FA-A8EE-99583195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34" y="1735116"/>
            <a:ext cx="6848475" cy="316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17D5D-BDB4-4FDE-BF3E-08DA3D50E0F8}"/>
              </a:ext>
            </a:extLst>
          </p:cNvPr>
          <p:cNvSpPr txBox="1"/>
          <p:nvPr/>
        </p:nvSpPr>
        <p:spPr>
          <a:xfrm>
            <a:off x="1716067" y="475989"/>
            <a:ext cx="5699342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3600" dirty="0"/>
              <a:t>LDPE: low density polyethene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6EF95-0C87-4C46-96FC-91FA212B65E4}"/>
              </a:ext>
            </a:extLst>
          </p:cNvPr>
          <p:cNvSpPr txBox="1"/>
          <p:nvPr/>
        </p:nvSpPr>
        <p:spPr>
          <a:xfrm>
            <a:off x="1254692" y="5010150"/>
            <a:ext cx="9505166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Polymerisation at high pressure and temperature produces an untidy, branched structure. The chains do not pack neatly so it is called low density polyethene.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F76C-7629-4129-8755-387E4B36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22" y="1266759"/>
            <a:ext cx="2906496" cy="26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88800-DE01-4423-96D4-F8C0D5064C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36507" r="8343" b="1821"/>
          <a:stretch/>
        </p:blipFill>
        <p:spPr>
          <a:xfrm>
            <a:off x="7528012" y="1343442"/>
            <a:ext cx="4287360" cy="1960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C044E7-1073-4FC5-8C5B-B1B196D71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8" y="1226071"/>
            <a:ext cx="6772275" cy="1362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A7089-5027-45E0-9E63-39FE12DB2D26}"/>
              </a:ext>
            </a:extLst>
          </p:cNvPr>
          <p:cNvSpPr txBox="1"/>
          <p:nvPr/>
        </p:nvSpPr>
        <p:spPr>
          <a:xfrm>
            <a:off x="1716067" y="475989"/>
            <a:ext cx="769098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3600" dirty="0"/>
              <a:t>LLDPE: linear low density polyethene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ED04E-8E09-4271-8741-8544FB1E55C8}"/>
              </a:ext>
            </a:extLst>
          </p:cNvPr>
          <p:cNvSpPr txBox="1"/>
          <p:nvPr/>
        </p:nvSpPr>
        <p:spPr>
          <a:xfrm>
            <a:off x="991645" y="3524862"/>
            <a:ext cx="9505166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If a high-tech Ziegler-Natta catalyst is used, high pressure and temperature are not needed and the polymer structure is linear.</a:t>
            </a:r>
          </a:p>
        </p:txBody>
      </p:sp>
    </p:spTree>
    <p:extLst>
      <p:ext uri="{BB962C8B-B14F-4D97-AF65-F5344CB8AC3E}">
        <p14:creationId xmlns:p14="http://schemas.microsoft.com/office/powerpoint/2010/main" val="18088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336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Lucida Sans Unicode</vt:lpstr>
      <vt:lpstr>Open Sans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14</cp:revision>
  <dcterms:created xsi:type="dcterms:W3CDTF">2019-07-14T05:05:16Z</dcterms:created>
  <dcterms:modified xsi:type="dcterms:W3CDTF">2022-10-29T05:53:49Z</dcterms:modified>
</cp:coreProperties>
</file>