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95" r:id="rId3"/>
    <p:sldId id="312" r:id="rId4"/>
    <p:sldId id="310" r:id="rId5"/>
    <p:sldId id="269" r:id="rId6"/>
    <p:sldId id="288" r:id="rId7"/>
    <p:sldId id="289" r:id="rId8"/>
    <p:sldId id="256" r:id="rId9"/>
    <p:sldId id="296" r:id="rId10"/>
    <p:sldId id="297" r:id="rId11"/>
    <p:sldId id="298" r:id="rId12"/>
    <p:sldId id="304" r:id="rId13"/>
    <p:sldId id="305" r:id="rId14"/>
    <p:sldId id="306" r:id="rId15"/>
    <p:sldId id="257" r:id="rId16"/>
    <p:sldId id="258" r:id="rId17"/>
    <p:sldId id="259" r:id="rId18"/>
    <p:sldId id="285" r:id="rId19"/>
    <p:sldId id="283" r:id="rId20"/>
    <p:sldId id="284" r:id="rId21"/>
    <p:sldId id="260" r:id="rId22"/>
    <p:sldId id="329" r:id="rId23"/>
    <p:sldId id="274" r:id="rId24"/>
    <p:sldId id="327" r:id="rId25"/>
    <p:sldId id="328" r:id="rId26"/>
    <p:sldId id="264" r:id="rId27"/>
    <p:sldId id="265" r:id="rId28"/>
    <p:sldId id="315" r:id="rId29"/>
    <p:sldId id="290" r:id="rId30"/>
    <p:sldId id="291" r:id="rId31"/>
    <p:sldId id="323" r:id="rId32"/>
    <p:sldId id="324" r:id="rId33"/>
    <p:sldId id="325" r:id="rId34"/>
    <p:sldId id="326" r:id="rId35"/>
    <p:sldId id="316" r:id="rId36"/>
    <p:sldId id="317" r:id="rId37"/>
    <p:sldId id="266" r:id="rId38"/>
    <p:sldId id="292" r:id="rId39"/>
    <p:sldId id="300" r:id="rId40"/>
    <p:sldId id="261" r:id="rId41"/>
    <p:sldId id="301" r:id="rId42"/>
    <p:sldId id="308" r:id="rId43"/>
    <p:sldId id="302" r:id="rId44"/>
    <p:sldId id="286" r:id="rId45"/>
    <p:sldId id="322" r:id="rId46"/>
    <p:sldId id="262" r:id="rId47"/>
    <p:sldId id="263" r:id="rId48"/>
    <p:sldId id="330" r:id="rId49"/>
    <p:sldId id="287" r:id="rId50"/>
    <p:sldId id="314" r:id="rId51"/>
    <p:sldId id="267" r:id="rId52"/>
    <p:sldId id="319" r:id="rId53"/>
    <p:sldId id="321" r:id="rId54"/>
    <p:sldId id="320" r:id="rId55"/>
    <p:sldId id="293" r:id="rId56"/>
    <p:sldId id="268" r:id="rId57"/>
    <p:sldId id="307" r:id="rId58"/>
    <p:sldId id="270" r:id="rId59"/>
    <p:sldId id="331" r:id="rId60"/>
    <p:sldId id="271" r:id="rId61"/>
    <p:sldId id="299" r:id="rId62"/>
    <p:sldId id="318" r:id="rId63"/>
    <p:sldId id="272" r:id="rId64"/>
    <p:sldId id="313" r:id="rId65"/>
    <p:sldId id="27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7" d="100"/>
          <a:sy n="67" d="100"/>
        </p:scale>
        <p:origin x="64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87119-B728-318A-D0B5-19C13D172E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5C68FC38-9D29-B152-0BAC-1C3AABEE8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2A0084E-4D5F-F384-0E8A-F4F492B68559}"/>
              </a:ext>
            </a:extLst>
          </p:cNvPr>
          <p:cNvSpPr>
            <a:spLocks noGrp="1"/>
          </p:cNvSpPr>
          <p:nvPr>
            <p:ph type="dt" sz="half" idx="10"/>
          </p:nvPr>
        </p:nvSpPr>
        <p:spPr/>
        <p:txBody>
          <a:bodyPr/>
          <a:lstStyle/>
          <a:p>
            <a:fld id="{D7CA851E-CAFC-4129-BEC3-D7D7FD06C69B}" type="datetimeFigureOut">
              <a:rPr lang="en-AU" smtClean="0"/>
              <a:t>4/02/2024</a:t>
            </a:fld>
            <a:endParaRPr lang="en-AU"/>
          </a:p>
        </p:txBody>
      </p:sp>
      <p:sp>
        <p:nvSpPr>
          <p:cNvPr id="5" name="Footer Placeholder 4">
            <a:extLst>
              <a:ext uri="{FF2B5EF4-FFF2-40B4-BE49-F238E27FC236}">
                <a16:creationId xmlns:a16="http://schemas.microsoft.com/office/drawing/2014/main" id="{E4B2BDA2-67BF-D5C8-E1E8-21B133B4B8D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B70ABC5-07FB-9CAC-EDBE-969C79B7F237}"/>
              </a:ext>
            </a:extLst>
          </p:cNvPr>
          <p:cNvSpPr>
            <a:spLocks noGrp="1"/>
          </p:cNvSpPr>
          <p:nvPr>
            <p:ph type="sldNum" sz="quarter" idx="12"/>
          </p:nvPr>
        </p:nvSpPr>
        <p:spPr/>
        <p:txBody>
          <a:bodyPr/>
          <a:lstStyle/>
          <a:p>
            <a:fld id="{231BCB81-CB52-412B-9191-31331F26FA29}" type="slidenum">
              <a:rPr lang="en-AU" smtClean="0"/>
              <a:t>‹#›</a:t>
            </a:fld>
            <a:endParaRPr lang="en-AU"/>
          </a:p>
        </p:txBody>
      </p:sp>
    </p:spTree>
    <p:extLst>
      <p:ext uri="{BB962C8B-B14F-4D97-AF65-F5344CB8AC3E}">
        <p14:creationId xmlns:p14="http://schemas.microsoft.com/office/powerpoint/2010/main" val="1220158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C0807-04F6-DE19-252E-DDC7F391788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19AFFB9-458B-5112-6242-BC14B6BF76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671461F-F16D-A989-7404-EEFB3DF04F96}"/>
              </a:ext>
            </a:extLst>
          </p:cNvPr>
          <p:cNvSpPr>
            <a:spLocks noGrp="1"/>
          </p:cNvSpPr>
          <p:nvPr>
            <p:ph type="dt" sz="half" idx="10"/>
          </p:nvPr>
        </p:nvSpPr>
        <p:spPr/>
        <p:txBody>
          <a:bodyPr/>
          <a:lstStyle/>
          <a:p>
            <a:fld id="{D7CA851E-CAFC-4129-BEC3-D7D7FD06C69B}" type="datetimeFigureOut">
              <a:rPr lang="en-AU" smtClean="0"/>
              <a:t>4/02/2024</a:t>
            </a:fld>
            <a:endParaRPr lang="en-AU"/>
          </a:p>
        </p:txBody>
      </p:sp>
      <p:sp>
        <p:nvSpPr>
          <p:cNvPr id="5" name="Footer Placeholder 4">
            <a:extLst>
              <a:ext uri="{FF2B5EF4-FFF2-40B4-BE49-F238E27FC236}">
                <a16:creationId xmlns:a16="http://schemas.microsoft.com/office/drawing/2014/main" id="{BE776D29-4829-58AA-BDCC-000F22F8E69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91FCE66-C9C4-EB11-CC7D-965B48191C98}"/>
              </a:ext>
            </a:extLst>
          </p:cNvPr>
          <p:cNvSpPr>
            <a:spLocks noGrp="1"/>
          </p:cNvSpPr>
          <p:nvPr>
            <p:ph type="sldNum" sz="quarter" idx="12"/>
          </p:nvPr>
        </p:nvSpPr>
        <p:spPr/>
        <p:txBody>
          <a:bodyPr/>
          <a:lstStyle/>
          <a:p>
            <a:fld id="{231BCB81-CB52-412B-9191-31331F26FA29}" type="slidenum">
              <a:rPr lang="en-AU" smtClean="0"/>
              <a:t>‹#›</a:t>
            </a:fld>
            <a:endParaRPr lang="en-AU"/>
          </a:p>
        </p:txBody>
      </p:sp>
    </p:spTree>
    <p:extLst>
      <p:ext uri="{BB962C8B-B14F-4D97-AF65-F5344CB8AC3E}">
        <p14:creationId xmlns:p14="http://schemas.microsoft.com/office/powerpoint/2010/main" val="1989308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7F7697-7CCE-D7E6-F678-47D95F5F60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F86E0EB-17F4-B933-0187-B657204BB5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6C61F63-8385-B614-920F-C54D355B7880}"/>
              </a:ext>
            </a:extLst>
          </p:cNvPr>
          <p:cNvSpPr>
            <a:spLocks noGrp="1"/>
          </p:cNvSpPr>
          <p:nvPr>
            <p:ph type="dt" sz="half" idx="10"/>
          </p:nvPr>
        </p:nvSpPr>
        <p:spPr/>
        <p:txBody>
          <a:bodyPr/>
          <a:lstStyle/>
          <a:p>
            <a:fld id="{D7CA851E-CAFC-4129-BEC3-D7D7FD06C69B}" type="datetimeFigureOut">
              <a:rPr lang="en-AU" smtClean="0"/>
              <a:t>4/02/2024</a:t>
            </a:fld>
            <a:endParaRPr lang="en-AU"/>
          </a:p>
        </p:txBody>
      </p:sp>
      <p:sp>
        <p:nvSpPr>
          <p:cNvPr id="5" name="Footer Placeholder 4">
            <a:extLst>
              <a:ext uri="{FF2B5EF4-FFF2-40B4-BE49-F238E27FC236}">
                <a16:creationId xmlns:a16="http://schemas.microsoft.com/office/drawing/2014/main" id="{F82C1410-6F87-7B12-1527-CEEC32358D6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9473078-7652-29C3-F38B-1DFC649F3B0F}"/>
              </a:ext>
            </a:extLst>
          </p:cNvPr>
          <p:cNvSpPr>
            <a:spLocks noGrp="1"/>
          </p:cNvSpPr>
          <p:nvPr>
            <p:ph type="sldNum" sz="quarter" idx="12"/>
          </p:nvPr>
        </p:nvSpPr>
        <p:spPr/>
        <p:txBody>
          <a:bodyPr/>
          <a:lstStyle/>
          <a:p>
            <a:fld id="{231BCB81-CB52-412B-9191-31331F26FA29}" type="slidenum">
              <a:rPr lang="en-AU" smtClean="0"/>
              <a:t>‹#›</a:t>
            </a:fld>
            <a:endParaRPr lang="en-AU"/>
          </a:p>
        </p:txBody>
      </p:sp>
    </p:spTree>
    <p:extLst>
      <p:ext uri="{BB962C8B-B14F-4D97-AF65-F5344CB8AC3E}">
        <p14:creationId xmlns:p14="http://schemas.microsoft.com/office/powerpoint/2010/main" val="2383841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0D77A-2B6D-E188-4E37-E77B42949F9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351CC76-D1BA-82F5-1925-BC96C21FA5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77449B3-9572-992A-486A-B786642CF4CE}"/>
              </a:ext>
            </a:extLst>
          </p:cNvPr>
          <p:cNvSpPr>
            <a:spLocks noGrp="1"/>
          </p:cNvSpPr>
          <p:nvPr>
            <p:ph type="dt" sz="half" idx="10"/>
          </p:nvPr>
        </p:nvSpPr>
        <p:spPr/>
        <p:txBody>
          <a:bodyPr/>
          <a:lstStyle/>
          <a:p>
            <a:fld id="{D7CA851E-CAFC-4129-BEC3-D7D7FD06C69B}" type="datetimeFigureOut">
              <a:rPr lang="en-AU" smtClean="0"/>
              <a:t>4/02/2024</a:t>
            </a:fld>
            <a:endParaRPr lang="en-AU"/>
          </a:p>
        </p:txBody>
      </p:sp>
      <p:sp>
        <p:nvSpPr>
          <p:cNvPr id="5" name="Footer Placeholder 4">
            <a:extLst>
              <a:ext uri="{FF2B5EF4-FFF2-40B4-BE49-F238E27FC236}">
                <a16:creationId xmlns:a16="http://schemas.microsoft.com/office/drawing/2014/main" id="{7E93548B-B3E9-1EF0-474C-52A1E851B9B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F6A611E-464F-EBA3-8093-3D19DAC75977}"/>
              </a:ext>
            </a:extLst>
          </p:cNvPr>
          <p:cNvSpPr>
            <a:spLocks noGrp="1"/>
          </p:cNvSpPr>
          <p:nvPr>
            <p:ph type="sldNum" sz="quarter" idx="12"/>
          </p:nvPr>
        </p:nvSpPr>
        <p:spPr/>
        <p:txBody>
          <a:bodyPr/>
          <a:lstStyle/>
          <a:p>
            <a:fld id="{231BCB81-CB52-412B-9191-31331F26FA29}" type="slidenum">
              <a:rPr lang="en-AU" smtClean="0"/>
              <a:t>‹#›</a:t>
            </a:fld>
            <a:endParaRPr lang="en-AU"/>
          </a:p>
        </p:txBody>
      </p:sp>
    </p:spTree>
    <p:extLst>
      <p:ext uri="{BB962C8B-B14F-4D97-AF65-F5344CB8AC3E}">
        <p14:creationId xmlns:p14="http://schemas.microsoft.com/office/powerpoint/2010/main" val="1788221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592C7-7A6F-5B14-284A-1B7E09B0A3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76540F51-08DB-B1B4-CF05-0C9C2B35C5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758125-69FC-CF86-A09D-F9633C5BCAEE}"/>
              </a:ext>
            </a:extLst>
          </p:cNvPr>
          <p:cNvSpPr>
            <a:spLocks noGrp="1"/>
          </p:cNvSpPr>
          <p:nvPr>
            <p:ph type="dt" sz="half" idx="10"/>
          </p:nvPr>
        </p:nvSpPr>
        <p:spPr/>
        <p:txBody>
          <a:bodyPr/>
          <a:lstStyle/>
          <a:p>
            <a:fld id="{D7CA851E-CAFC-4129-BEC3-D7D7FD06C69B}" type="datetimeFigureOut">
              <a:rPr lang="en-AU" smtClean="0"/>
              <a:t>4/02/2024</a:t>
            </a:fld>
            <a:endParaRPr lang="en-AU"/>
          </a:p>
        </p:txBody>
      </p:sp>
      <p:sp>
        <p:nvSpPr>
          <p:cNvPr id="5" name="Footer Placeholder 4">
            <a:extLst>
              <a:ext uri="{FF2B5EF4-FFF2-40B4-BE49-F238E27FC236}">
                <a16:creationId xmlns:a16="http://schemas.microsoft.com/office/drawing/2014/main" id="{A2DC2892-0ECC-EE6B-02B4-F363DB7498B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FC970F2-BA3F-CCAE-6C68-ECA43828DDAB}"/>
              </a:ext>
            </a:extLst>
          </p:cNvPr>
          <p:cNvSpPr>
            <a:spLocks noGrp="1"/>
          </p:cNvSpPr>
          <p:nvPr>
            <p:ph type="sldNum" sz="quarter" idx="12"/>
          </p:nvPr>
        </p:nvSpPr>
        <p:spPr/>
        <p:txBody>
          <a:bodyPr/>
          <a:lstStyle/>
          <a:p>
            <a:fld id="{231BCB81-CB52-412B-9191-31331F26FA29}" type="slidenum">
              <a:rPr lang="en-AU" smtClean="0"/>
              <a:t>‹#›</a:t>
            </a:fld>
            <a:endParaRPr lang="en-AU"/>
          </a:p>
        </p:txBody>
      </p:sp>
    </p:spTree>
    <p:extLst>
      <p:ext uri="{BB962C8B-B14F-4D97-AF65-F5344CB8AC3E}">
        <p14:creationId xmlns:p14="http://schemas.microsoft.com/office/powerpoint/2010/main" val="479004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A7532-5B1B-4266-E106-50E6DCA31A5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7C56A8E-2ADF-D6DE-CCE2-5D4F10FD4C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9D99865C-2BE7-7B62-B6AE-197D8D195B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DFC6DA4-F90B-D333-6ACD-C6F7C4250923}"/>
              </a:ext>
            </a:extLst>
          </p:cNvPr>
          <p:cNvSpPr>
            <a:spLocks noGrp="1"/>
          </p:cNvSpPr>
          <p:nvPr>
            <p:ph type="dt" sz="half" idx="10"/>
          </p:nvPr>
        </p:nvSpPr>
        <p:spPr/>
        <p:txBody>
          <a:bodyPr/>
          <a:lstStyle/>
          <a:p>
            <a:fld id="{D7CA851E-CAFC-4129-BEC3-D7D7FD06C69B}" type="datetimeFigureOut">
              <a:rPr lang="en-AU" smtClean="0"/>
              <a:t>4/02/2024</a:t>
            </a:fld>
            <a:endParaRPr lang="en-AU"/>
          </a:p>
        </p:txBody>
      </p:sp>
      <p:sp>
        <p:nvSpPr>
          <p:cNvPr id="6" name="Footer Placeholder 5">
            <a:extLst>
              <a:ext uri="{FF2B5EF4-FFF2-40B4-BE49-F238E27FC236}">
                <a16:creationId xmlns:a16="http://schemas.microsoft.com/office/drawing/2014/main" id="{42195485-75EE-A43F-D83B-67B1CB62566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0F466E7-9EF4-08DE-49BF-CF6EA6C57443}"/>
              </a:ext>
            </a:extLst>
          </p:cNvPr>
          <p:cNvSpPr>
            <a:spLocks noGrp="1"/>
          </p:cNvSpPr>
          <p:nvPr>
            <p:ph type="sldNum" sz="quarter" idx="12"/>
          </p:nvPr>
        </p:nvSpPr>
        <p:spPr/>
        <p:txBody>
          <a:bodyPr/>
          <a:lstStyle/>
          <a:p>
            <a:fld id="{231BCB81-CB52-412B-9191-31331F26FA29}" type="slidenum">
              <a:rPr lang="en-AU" smtClean="0"/>
              <a:t>‹#›</a:t>
            </a:fld>
            <a:endParaRPr lang="en-AU"/>
          </a:p>
        </p:txBody>
      </p:sp>
    </p:spTree>
    <p:extLst>
      <p:ext uri="{BB962C8B-B14F-4D97-AF65-F5344CB8AC3E}">
        <p14:creationId xmlns:p14="http://schemas.microsoft.com/office/powerpoint/2010/main" val="2030473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588AA-35D2-BCB9-0519-A1753926951E}"/>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6978C02-B677-2EAF-DE59-4E0F5BD473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B84F68-BC9C-0C43-0C47-E07D850901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0258382-3839-9250-57EC-BC978F057F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7FB6E2-40FE-1CD7-2888-69E48274BE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7E02178-6210-A24E-495C-25B0FF4EEE3C}"/>
              </a:ext>
            </a:extLst>
          </p:cNvPr>
          <p:cNvSpPr>
            <a:spLocks noGrp="1"/>
          </p:cNvSpPr>
          <p:nvPr>
            <p:ph type="dt" sz="half" idx="10"/>
          </p:nvPr>
        </p:nvSpPr>
        <p:spPr/>
        <p:txBody>
          <a:bodyPr/>
          <a:lstStyle/>
          <a:p>
            <a:fld id="{D7CA851E-CAFC-4129-BEC3-D7D7FD06C69B}" type="datetimeFigureOut">
              <a:rPr lang="en-AU" smtClean="0"/>
              <a:t>4/02/2024</a:t>
            </a:fld>
            <a:endParaRPr lang="en-AU"/>
          </a:p>
        </p:txBody>
      </p:sp>
      <p:sp>
        <p:nvSpPr>
          <p:cNvPr id="8" name="Footer Placeholder 7">
            <a:extLst>
              <a:ext uri="{FF2B5EF4-FFF2-40B4-BE49-F238E27FC236}">
                <a16:creationId xmlns:a16="http://schemas.microsoft.com/office/drawing/2014/main" id="{6F43958A-113B-BFDD-1797-63E3E2DF055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C3C3DBC-59F1-658B-3DAB-498412D79FCB}"/>
              </a:ext>
            </a:extLst>
          </p:cNvPr>
          <p:cNvSpPr>
            <a:spLocks noGrp="1"/>
          </p:cNvSpPr>
          <p:nvPr>
            <p:ph type="sldNum" sz="quarter" idx="12"/>
          </p:nvPr>
        </p:nvSpPr>
        <p:spPr/>
        <p:txBody>
          <a:bodyPr/>
          <a:lstStyle/>
          <a:p>
            <a:fld id="{231BCB81-CB52-412B-9191-31331F26FA29}" type="slidenum">
              <a:rPr lang="en-AU" smtClean="0"/>
              <a:t>‹#›</a:t>
            </a:fld>
            <a:endParaRPr lang="en-AU"/>
          </a:p>
        </p:txBody>
      </p:sp>
    </p:spTree>
    <p:extLst>
      <p:ext uri="{BB962C8B-B14F-4D97-AF65-F5344CB8AC3E}">
        <p14:creationId xmlns:p14="http://schemas.microsoft.com/office/powerpoint/2010/main" val="186806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73BB0-FA79-C035-CCA9-673EAF2D67F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70C1674-E411-8CAD-8B66-29FD041255CB}"/>
              </a:ext>
            </a:extLst>
          </p:cNvPr>
          <p:cNvSpPr>
            <a:spLocks noGrp="1"/>
          </p:cNvSpPr>
          <p:nvPr>
            <p:ph type="dt" sz="half" idx="10"/>
          </p:nvPr>
        </p:nvSpPr>
        <p:spPr/>
        <p:txBody>
          <a:bodyPr/>
          <a:lstStyle/>
          <a:p>
            <a:fld id="{D7CA851E-CAFC-4129-BEC3-D7D7FD06C69B}" type="datetimeFigureOut">
              <a:rPr lang="en-AU" smtClean="0"/>
              <a:t>4/02/2024</a:t>
            </a:fld>
            <a:endParaRPr lang="en-AU"/>
          </a:p>
        </p:txBody>
      </p:sp>
      <p:sp>
        <p:nvSpPr>
          <p:cNvPr id="4" name="Footer Placeholder 3">
            <a:extLst>
              <a:ext uri="{FF2B5EF4-FFF2-40B4-BE49-F238E27FC236}">
                <a16:creationId xmlns:a16="http://schemas.microsoft.com/office/drawing/2014/main" id="{9BFBE777-ED12-55E5-5813-26F69B1F31A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1EE1EE4-0A45-F895-9D4D-C2E26FD0E52D}"/>
              </a:ext>
            </a:extLst>
          </p:cNvPr>
          <p:cNvSpPr>
            <a:spLocks noGrp="1"/>
          </p:cNvSpPr>
          <p:nvPr>
            <p:ph type="sldNum" sz="quarter" idx="12"/>
          </p:nvPr>
        </p:nvSpPr>
        <p:spPr/>
        <p:txBody>
          <a:bodyPr/>
          <a:lstStyle/>
          <a:p>
            <a:fld id="{231BCB81-CB52-412B-9191-31331F26FA29}" type="slidenum">
              <a:rPr lang="en-AU" smtClean="0"/>
              <a:t>‹#›</a:t>
            </a:fld>
            <a:endParaRPr lang="en-AU"/>
          </a:p>
        </p:txBody>
      </p:sp>
    </p:spTree>
    <p:extLst>
      <p:ext uri="{BB962C8B-B14F-4D97-AF65-F5344CB8AC3E}">
        <p14:creationId xmlns:p14="http://schemas.microsoft.com/office/powerpoint/2010/main" val="1689195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F2D7B7-315E-0435-8437-9C48CF9CBECB}"/>
              </a:ext>
            </a:extLst>
          </p:cNvPr>
          <p:cNvSpPr>
            <a:spLocks noGrp="1"/>
          </p:cNvSpPr>
          <p:nvPr>
            <p:ph type="dt" sz="half" idx="10"/>
          </p:nvPr>
        </p:nvSpPr>
        <p:spPr/>
        <p:txBody>
          <a:bodyPr/>
          <a:lstStyle/>
          <a:p>
            <a:fld id="{D7CA851E-CAFC-4129-BEC3-D7D7FD06C69B}" type="datetimeFigureOut">
              <a:rPr lang="en-AU" smtClean="0"/>
              <a:t>4/02/2024</a:t>
            </a:fld>
            <a:endParaRPr lang="en-AU"/>
          </a:p>
        </p:txBody>
      </p:sp>
      <p:sp>
        <p:nvSpPr>
          <p:cNvPr id="3" name="Footer Placeholder 2">
            <a:extLst>
              <a:ext uri="{FF2B5EF4-FFF2-40B4-BE49-F238E27FC236}">
                <a16:creationId xmlns:a16="http://schemas.microsoft.com/office/drawing/2014/main" id="{C1537EC5-E95F-1695-8A0C-18A27282540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356FD0F-36C2-58B8-4B1D-81F159184CA4}"/>
              </a:ext>
            </a:extLst>
          </p:cNvPr>
          <p:cNvSpPr>
            <a:spLocks noGrp="1"/>
          </p:cNvSpPr>
          <p:nvPr>
            <p:ph type="sldNum" sz="quarter" idx="12"/>
          </p:nvPr>
        </p:nvSpPr>
        <p:spPr/>
        <p:txBody>
          <a:bodyPr/>
          <a:lstStyle/>
          <a:p>
            <a:fld id="{231BCB81-CB52-412B-9191-31331F26FA29}" type="slidenum">
              <a:rPr lang="en-AU" smtClean="0"/>
              <a:t>‹#›</a:t>
            </a:fld>
            <a:endParaRPr lang="en-AU"/>
          </a:p>
        </p:txBody>
      </p:sp>
    </p:spTree>
    <p:extLst>
      <p:ext uri="{BB962C8B-B14F-4D97-AF65-F5344CB8AC3E}">
        <p14:creationId xmlns:p14="http://schemas.microsoft.com/office/powerpoint/2010/main" val="154062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9355-F41A-6A53-C589-5E93316548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5D60BAC-CCC0-8EFF-03E2-6D84981FC7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260312E-1B6B-779E-A727-0B669CBF3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6378E7-81C6-21D7-E9D8-0A01E2BDCD36}"/>
              </a:ext>
            </a:extLst>
          </p:cNvPr>
          <p:cNvSpPr>
            <a:spLocks noGrp="1"/>
          </p:cNvSpPr>
          <p:nvPr>
            <p:ph type="dt" sz="half" idx="10"/>
          </p:nvPr>
        </p:nvSpPr>
        <p:spPr/>
        <p:txBody>
          <a:bodyPr/>
          <a:lstStyle/>
          <a:p>
            <a:fld id="{D7CA851E-CAFC-4129-BEC3-D7D7FD06C69B}" type="datetimeFigureOut">
              <a:rPr lang="en-AU" smtClean="0"/>
              <a:t>4/02/2024</a:t>
            </a:fld>
            <a:endParaRPr lang="en-AU"/>
          </a:p>
        </p:txBody>
      </p:sp>
      <p:sp>
        <p:nvSpPr>
          <p:cNvPr id="6" name="Footer Placeholder 5">
            <a:extLst>
              <a:ext uri="{FF2B5EF4-FFF2-40B4-BE49-F238E27FC236}">
                <a16:creationId xmlns:a16="http://schemas.microsoft.com/office/drawing/2014/main" id="{72731C95-5087-F97B-14A2-41DAA4F1943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0BB25DF-97F8-1E67-E1D9-866EAC95A8AB}"/>
              </a:ext>
            </a:extLst>
          </p:cNvPr>
          <p:cNvSpPr>
            <a:spLocks noGrp="1"/>
          </p:cNvSpPr>
          <p:nvPr>
            <p:ph type="sldNum" sz="quarter" idx="12"/>
          </p:nvPr>
        </p:nvSpPr>
        <p:spPr/>
        <p:txBody>
          <a:bodyPr/>
          <a:lstStyle/>
          <a:p>
            <a:fld id="{231BCB81-CB52-412B-9191-31331F26FA29}" type="slidenum">
              <a:rPr lang="en-AU" smtClean="0"/>
              <a:t>‹#›</a:t>
            </a:fld>
            <a:endParaRPr lang="en-AU"/>
          </a:p>
        </p:txBody>
      </p:sp>
    </p:spTree>
    <p:extLst>
      <p:ext uri="{BB962C8B-B14F-4D97-AF65-F5344CB8AC3E}">
        <p14:creationId xmlns:p14="http://schemas.microsoft.com/office/powerpoint/2010/main" val="2987257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4E87C-7523-36D3-F4CC-1644B5586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F6F773B-5173-ECB8-8674-5A0B0A695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59C84A09-62BD-DE97-19F8-9EB7B2644E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E88C50-0EB3-B294-E2DB-3DF59426F4AA}"/>
              </a:ext>
            </a:extLst>
          </p:cNvPr>
          <p:cNvSpPr>
            <a:spLocks noGrp="1"/>
          </p:cNvSpPr>
          <p:nvPr>
            <p:ph type="dt" sz="half" idx="10"/>
          </p:nvPr>
        </p:nvSpPr>
        <p:spPr/>
        <p:txBody>
          <a:bodyPr/>
          <a:lstStyle/>
          <a:p>
            <a:fld id="{D7CA851E-CAFC-4129-BEC3-D7D7FD06C69B}" type="datetimeFigureOut">
              <a:rPr lang="en-AU" smtClean="0"/>
              <a:t>4/02/2024</a:t>
            </a:fld>
            <a:endParaRPr lang="en-AU"/>
          </a:p>
        </p:txBody>
      </p:sp>
      <p:sp>
        <p:nvSpPr>
          <p:cNvPr id="6" name="Footer Placeholder 5">
            <a:extLst>
              <a:ext uri="{FF2B5EF4-FFF2-40B4-BE49-F238E27FC236}">
                <a16:creationId xmlns:a16="http://schemas.microsoft.com/office/drawing/2014/main" id="{BFE53FA0-417D-5B57-3860-E28B6EB2CF7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DD3806B-C288-E79F-0730-23B95D0EDBC4}"/>
              </a:ext>
            </a:extLst>
          </p:cNvPr>
          <p:cNvSpPr>
            <a:spLocks noGrp="1"/>
          </p:cNvSpPr>
          <p:nvPr>
            <p:ph type="sldNum" sz="quarter" idx="12"/>
          </p:nvPr>
        </p:nvSpPr>
        <p:spPr/>
        <p:txBody>
          <a:bodyPr/>
          <a:lstStyle/>
          <a:p>
            <a:fld id="{231BCB81-CB52-412B-9191-31331F26FA29}" type="slidenum">
              <a:rPr lang="en-AU" smtClean="0"/>
              <a:t>‹#›</a:t>
            </a:fld>
            <a:endParaRPr lang="en-AU"/>
          </a:p>
        </p:txBody>
      </p:sp>
    </p:spTree>
    <p:extLst>
      <p:ext uri="{BB962C8B-B14F-4D97-AF65-F5344CB8AC3E}">
        <p14:creationId xmlns:p14="http://schemas.microsoft.com/office/powerpoint/2010/main" val="3436070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6D1289-62B2-F9B1-F617-5868FAE14C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81F9244-9562-71C1-2507-C86DFD65FD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DC2EAEC-4C7F-12D2-FE1B-163CA6885F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CA851E-CAFC-4129-BEC3-D7D7FD06C69B}" type="datetimeFigureOut">
              <a:rPr lang="en-AU" smtClean="0"/>
              <a:t>4/02/2024</a:t>
            </a:fld>
            <a:endParaRPr lang="en-AU"/>
          </a:p>
        </p:txBody>
      </p:sp>
      <p:sp>
        <p:nvSpPr>
          <p:cNvPr id="5" name="Footer Placeholder 4">
            <a:extLst>
              <a:ext uri="{FF2B5EF4-FFF2-40B4-BE49-F238E27FC236}">
                <a16:creationId xmlns:a16="http://schemas.microsoft.com/office/drawing/2014/main" id="{1BF31A88-9349-7C8F-F11F-818F07D526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7748C6B6-F5A2-7A9C-D634-92814AD433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1BCB81-CB52-412B-9191-31331F26FA29}" type="slidenum">
              <a:rPr lang="en-AU" smtClean="0"/>
              <a:t>‹#›</a:t>
            </a:fld>
            <a:endParaRPr lang="en-AU"/>
          </a:p>
        </p:txBody>
      </p:sp>
    </p:spTree>
    <p:extLst>
      <p:ext uri="{BB962C8B-B14F-4D97-AF65-F5344CB8AC3E}">
        <p14:creationId xmlns:p14="http://schemas.microsoft.com/office/powerpoint/2010/main" val="2472525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TWE1aGk5SvY"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BCE138-2A36-923C-9D98-87593130846A}"/>
              </a:ext>
            </a:extLst>
          </p:cNvPr>
          <p:cNvSpPr txBox="1"/>
          <p:nvPr/>
        </p:nvSpPr>
        <p:spPr>
          <a:xfrm>
            <a:off x="630936" y="2660904"/>
            <a:ext cx="4818888" cy="35478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a:t>VCE 2024</a:t>
            </a:r>
          </a:p>
        </p:txBody>
      </p:sp>
      <p:pic>
        <p:nvPicPr>
          <p:cNvPr id="3" name="Picture 2">
            <a:extLst>
              <a:ext uri="{FF2B5EF4-FFF2-40B4-BE49-F238E27FC236}">
                <a16:creationId xmlns:a16="http://schemas.microsoft.com/office/drawing/2014/main" id="{9E90CFEB-D5D6-505F-6046-EADEF15519B1}"/>
              </a:ext>
            </a:extLst>
          </p:cNvPr>
          <p:cNvPicPr>
            <a:picLocks noChangeAspect="1"/>
          </p:cNvPicPr>
          <p:nvPr/>
        </p:nvPicPr>
        <p:blipFill>
          <a:blip r:embed="rId2"/>
          <a:stretch>
            <a:fillRect/>
          </a:stretch>
        </p:blipFill>
        <p:spPr>
          <a:xfrm>
            <a:off x="3391855" y="1338604"/>
            <a:ext cx="5377810" cy="3679555"/>
          </a:xfrm>
          <a:prstGeom prst="rect">
            <a:avLst/>
          </a:prstGeom>
        </p:spPr>
      </p:pic>
      <p:sp>
        <p:nvSpPr>
          <p:cNvPr id="6" name="TextBox 5">
            <a:extLst>
              <a:ext uri="{FF2B5EF4-FFF2-40B4-BE49-F238E27FC236}">
                <a16:creationId xmlns:a16="http://schemas.microsoft.com/office/drawing/2014/main" id="{6D7E1107-FC4A-752D-C458-30200F1456AF}"/>
              </a:ext>
            </a:extLst>
          </p:cNvPr>
          <p:cNvSpPr txBox="1"/>
          <p:nvPr/>
        </p:nvSpPr>
        <p:spPr>
          <a:xfrm>
            <a:off x="9688442" y="4554158"/>
            <a:ext cx="1769230" cy="233590"/>
          </a:xfrm>
          <a:prstGeom prst="rect">
            <a:avLst/>
          </a:prstGeom>
          <a:solidFill>
            <a:schemeClr val="tx2">
              <a:lumMod val="25000"/>
              <a:lumOff val="75000"/>
            </a:schemeClr>
          </a:solidFill>
        </p:spPr>
        <p:txBody>
          <a:bodyPr wrap="square" rtlCol="0">
            <a:spAutoFit/>
          </a:bodyPr>
          <a:lstStyle/>
          <a:p>
            <a:pPr defTabSz="466344">
              <a:spcAft>
                <a:spcPts val="600"/>
              </a:spcAft>
            </a:pPr>
            <a:r>
              <a:rPr lang="en-AU" sz="918" kern="1200">
                <a:solidFill>
                  <a:schemeClr val="tx1"/>
                </a:solidFill>
                <a:latin typeface="+mn-lt"/>
                <a:ea typeface="+mn-ea"/>
                <a:cs typeface="+mn-cs"/>
              </a:rPr>
              <a:t>osheachem.weebly.com</a:t>
            </a:r>
            <a:endParaRPr lang="en-AU"/>
          </a:p>
        </p:txBody>
      </p:sp>
      <p:pic>
        <p:nvPicPr>
          <p:cNvPr id="8" name="Picture 7">
            <a:extLst>
              <a:ext uri="{FF2B5EF4-FFF2-40B4-BE49-F238E27FC236}">
                <a16:creationId xmlns:a16="http://schemas.microsoft.com/office/drawing/2014/main" id="{9889FAB2-AE0F-EE0A-9A16-0D593D2DFE69}"/>
              </a:ext>
            </a:extLst>
          </p:cNvPr>
          <p:cNvPicPr>
            <a:picLocks noChangeAspect="1"/>
          </p:cNvPicPr>
          <p:nvPr/>
        </p:nvPicPr>
        <p:blipFill>
          <a:blip r:embed="rId3"/>
          <a:stretch>
            <a:fillRect/>
          </a:stretch>
        </p:blipFill>
        <p:spPr>
          <a:xfrm>
            <a:off x="8972145" y="1798320"/>
            <a:ext cx="2989529" cy="3873475"/>
          </a:xfrm>
          <a:prstGeom prst="rect">
            <a:avLst/>
          </a:prstGeom>
        </p:spPr>
      </p:pic>
    </p:spTree>
    <p:extLst>
      <p:ext uri="{BB962C8B-B14F-4D97-AF65-F5344CB8AC3E}">
        <p14:creationId xmlns:p14="http://schemas.microsoft.com/office/powerpoint/2010/main" val="1706099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8EC-1B40-9270-86FA-96D87A84F7AF}"/>
              </a:ext>
            </a:extLst>
          </p:cNvPr>
          <p:cNvPicPr>
            <a:picLocks noChangeAspect="1"/>
          </p:cNvPicPr>
          <p:nvPr/>
        </p:nvPicPr>
        <p:blipFill>
          <a:blip r:embed="rId2"/>
          <a:stretch>
            <a:fillRect/>
          </a:stretch>
        </p:blipFill>
        <p:spPr>
          <a:xfrm>
            <a:off x="816400" y="603125"/>
            <a:ext cx="9617919" cy="5716736"/>
          </a:xfrm>
          <a:prstGeom prst="rect">
            <a:avLst/>
          </a:prstGeom>
        </p:spPr>
      </p:pic>
      <p:sp>
        <p:nvSpPr>
          <p:cNvPr id="4" name="TextBox 3">
            <a:extLst>
              <a:ext uri="{FF2B5EF4-FFF2-40B4-BE49-F238E27FC236}">
                <a16:creationId xmlns:a16="http://schemas.microsoft.com/office/drawing/2014/main" id="{B15EB8F1-7A75-CB27-EC09-87CB17810309}"/>
              </a:ext>
            </a:extLst>
          </p:cNvPr>
          <p:cNvSpPr txBox="1"/>
          <p:nvPr/>
        </p:nvSpPr>
        <p:spPr>
          <a:xfrm>
            <a:off x="5242560" y="457199"/>
            <a:ext cx="2184400" cy="553998"/>
          </a:xfrm>
          <a:prstGeom prst="rect">
            <a:avLst/>
          </a:prstGeom>
          <a:solidFill>
            <a:schemeClr val="accent2">
              <a:lumMod val="40000"/>
              <a:lumOff val="60000"/>
            </a:schemeClr>
          </a:solidFill>
        </p:spPr>
        <p:txBody>
          <a:bodyPr wrap="square" rtlCol="0">
            <a:spAutoFit/>
          </a:bodyPr>
          <a:lstStyle/>
          <a:p>
            <a:r>
              <a:rPr lang="en-AU" sz="3000" dirty="0"/>
              <a:t>bioethanol</a:t>
            </a:r>
          </a:p>
        </p:txBody>
      </p:sp>
    </p:spTree>
    <p:extLst>
      <p:ext uri="{BB962C8B-B14F-4D97-AF65-F5344CB8AC3E}">
        <p14:creationId xmlns:p14="http://schemas.microsoft.com/office/powerpoint/2010/main" val="790309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1C61C4-2429-5C7A-F1D9-F23F4C6A4208}"/>
              </a:ext>
            </a:extLst>
          </p:cNvPr>
          <p:cNvPicPr>
            <a:picLocks noChangeAspect="1"/>
          </p:cNvPicPr>
          <p:nvPr/>
        </p:nvPicPr>
        <p:blipFill>
          <a:blip r:embed="rId2"/>
          <a:stretch>
            <a:fillRect/>
          </a:stretch>
        </p:blipFill>
        <p:spPr>
          <a:xfrm>
            <a:off x="1003745" y="377714"/>
            <a:ext cx="10127635" cy="5880845"/>
          </a:xfrm>
          <a:prstGeom prst="rect">
            <a:avLst/>
          </a:prstGeom>
        </p:spPr>
      </p:pic>
    </p:spTree>
    <p:extLst>
      <p:ext uri="{BB962C8B-B14F-4D97-AF65-F5344CB8AC3E}">
        <p14:creationId xmlns:p14="http://schemas.microsoft.com/office/powerpoint/2010/main" val="1008208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89CB04-2D63-4D50-ABCB-758B8AF28133}"/>
              </a:ext>
            </a:extLst>
          </p:cNvPr>
          <p:cNvSpPr txBox="1"/>
          <p:nvPr/>
        </p:nvSpPr>
        <p:spPr>
          <a:xfrm>
            <a:off x="1527142" y="461913"/>
            <a:ext cx="7070103" cy="830997"/>
          </a:xfrm>
          <a:prstGeom prst="rect">
            <a:avLst/>
          </a:prstGeom>
          <a:solidFill>
            <a:schemeClr val="accent2">
              <a:lumMod val="40000"/>
              <a:lumOff val="60000"/>
            </a:schemeClr>
          </a:solidFill>
        </p:spPr>
        <p:txBody>
          <a:bodyPr wrap="square" rtlCol="0">
            <a:spAutoFit/>
          </a:bodyPr>
          <a:lstStyle/>
          <a:p>
            <a:pPr algn="ctr"/>
            <a:r>
              <a:rPr lang="en-AU" sz="3000" dirty="0"/>
              <a:t>The herd of 300 cows never leave this barn</a:t>
            </a:r>
            <a:r>
              <a:rPr lang="en-AU" dirty="0"/>
              <a:t>. They sleep, eat and get milked here</a:t>
            </a:r>
          </a:p>
        </p:txBody>
      </p:sp>
      <p:pic>
        <p:nvPicPr>
          <p:cNvPr id="3" name="Picture 2">
            <a:extLst>
              <a:ext uri="{FF2B5EF4-FFF2-40B4-BE49-F238E27FC236}">
                <a16:creationId xmlns:a16="http://schemas.microsoft.com/office/drawing/2014/main" id="{20C57570-E94C-420D-A872-47093AE0457C}"/>
              </a:ext>
            </a:extLst>
          </p:cNvPr>
          <p:cNvPicPr/>
          <p:nvPr/>
        </p:nvPicPr>
        <p:blipFill>
          <a:blip r:embed="rId2"/>
          <a:stretch>
            <a:fillRect/>
          </a:stretch>
        </p:blipFill>
        <p:spPr>
          <a:xfrm>
            <a:off x="1352797" y="1504360"/>
            <a:ext cx="7470691" cy="4283697"/>
          </a:xfrm>
          <a:prstGeom prst="rect">
            <a:avLst/>
          </a:prstGeom>
        </p:spPr>
      </p:pic>
    </p:spTree>
    <p:extLst>
      <p:ext uri="{BB962C8B-B14F-4D97-AF65-F5344CB8AC3E}">
        <p14:creationId xmlns:p14="http://schemas.microsoft.com/office/powerpoint/2010/main" val="1080959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6F2C4D-AFC9-42B9-9720-382C25CC5E1A}"/>
              </a:ext>
            </a:extLst>
          </p:cNvPr>
          <p:cNvSpPr txBox="1"/>
          <p:nvPr/>
        </p:nvSpPr>
        <p:spPr>
          <a:xfrm>
            <a:off x="1527142" y="461913"/>
            <a:ext cx="7070103" cy="1477328"/>
          </a:xfrm>
          <a:prstGeom prst="rect">
            <a:avLst/>
          </a:prstGeom>
          <a:solidFill>
            <a:schemeClr val="accent2">
              <a:lumMod val="40000"/>
              <a:lumOff val="60000"/>
            </a:schemeClr>
          </a:solidFill>
        </p:spPr>
        <p:txBody>
          <a:bodyPr wrap="square" rtlCol="0">
            <a:spAutoFit/>
          </a:bodyPr>
          <a:lstStyle/>
          <a:p>
            <a:r>
              <a:rPr lang="en-AU" sz="3000" dirty="0"/>
              <a:t>Sewage is automatically scraped to a holding tank. 25000 litres of effluent collected per day.</a:t>
            </a:r>
            <a:endParaRPr lang="en-AU" dirty="0"/>
          </a:p>
        </p:txBody>
      </p:sp>
      <p:pic>
        <p:nvPicPr>
          <p:cNvPr id="3" name="Picture 2">
            <a:extLst>
              <a:ext uri="{FF2B5EF4-FFF2-40B4-BE49-F238E27FC236}">
                <a16:creationId xmlns:a16="http://schemas.microsoft.com/office/drawing/2014/main" id="{6E4839D2-1D50-4D89-A426-E264545D1EEE}"/>
              </a:ext>
            </a:extLst>
          </p:cNvPr>
          <p:cNvPicPr/>
          <p:nvPr/>
        </p:nvPicPr>
        <p:blipFill>
          <a:blip r:embed="rId2"/>
          <a:stretch>
            <a:fillRect/>
          </a:stretch>
        </p:blipFill>
        <p:spPr>
          <a:xfrm>
            <a:off x="1639970" y="2229694"/>
            <a:ext cx="6382240" cy="4095692"/>
          </a:xfrm>
          <a:prstGeom prst="rect">
            <a:avLst/>
          </a:prstGeom>
        </p:spPr>
      </p:pic>
    </p:spTree>
    <p:extLst>
      <p:ext uri="{BB962C8B-B14F-4D97-AF65-F5344CB8AC3E}">
        <p14:creationId xmlns:p14="http://schemas.microsoft.com/office/powerpoint/2010/main" val="1771620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8F375C-2093-472F-BC3E-F03CB774C3F5}"/>
              </a:ext>
            </a:extLst>
          </p:cNvPr>
          <p:cNvSpPr txBox="1"/>
          <p:nvPr/>
        </p:nvSpPr>
        <p:spPr>
          <a:xfrm>
            <a:off x="5854045" y="716437"/>
            <a:ext cx="5241303" cy="1477328"/>
          </a:xfrm>
          <a:prstGeom prst="rect">
            <a:avLst/>
          </a:prstGeom>
          <a:solidFill>
            <a:schemeClr val="accent2">
              <a:lumMod val="40000"/>
              <a:lumOff val="60000"/>
            </a:schemeClr>
          </a:solidFill>
        </p:spPr>
        <p:txBody>
          <a:bodyPr wrap="square" rtlCol="0">
            <a:spAutoFit/>
          </a:bodyPr>
          <a:lstStyle/>
          <a:p>
            <a:r>
              <a:rPr lang="en-AU" sz="3000" dirty="0"/>
              <a:t>Liquids are pumped into sealed shipping containers. These act as digestors, producing biogas.</a:t>
            </a:r>
            <a:endParaRPr lang="en-AU" dirty="0"/>
          </a:p>
        </p:txBody>
      </p:sp>
      <p:pic>
        <p:nvPicPr>
          <p:cNvPr id="3" name="Picture 2">
            <a:extLst>
              <a:ext uri="{FF2B5EF4-FFF2-40B4-BE49-F238E27FC236}">
                <a16:creationId xmlns:a16="http://schemas.microsoft.com/office/drawing/2014/main" id="{DAB3366E-0F82-4458-AB44-AB0C11D8A451}"/>
              </a:ext>
            </a:extLst>
          </p:cNvPr>
          <p:cNvPicPr/>
          <p:nvPr/>
        </p:nvPicPr>
        <p:blipFill>
          <a:blip r:embed="rId2" cstate="print">
            <a:extLst>
              <a:ext uri="{28A0092B-C50C-407E-A947-70E740481C1C}">
                <a14:useLocalDpi xmlns:a14="http://schemas.microsoft.com/office/drawing/2010/main" val="0"/>
              </a:ext>
            </a:extLst>
          </a:blip>
          <a:stretch>
            <a:fillRect/>
          </a:stretch>
        </p:blipFill>
        <p:spPr>
          <a:xfrm rot="5400000">
            <a:off x="48646" y="1019607"/>
            <a:ext cx="5747326" cy="4543720"/>
          </a:xfrm>
          <a:prstGeom prst="rect">
            <a:avLst/>
          </a:prstGeom>
        </p:spPr>
      </p:pic>
      <p:sp>
        <p:nvSpPr>
          <p:cNvPr id="4" name="TextBox 3">
            <a:extLst>
              <a:ext uri="{FF2B5EF4-FFF2-40B4-BE49-F238E27FC236}">
                <a16:creationId xmlns:a16="http://schemas.microsoft.com/office/drawing/2014/main" id="{E99154B8-A9A4-46D8-A42C-3694F28EA93C}"/>
              </a:ext>
            </a:extLst>
          </p:cNvPr>
          <p:cNvSpPr txBox="1"/>
          <p:nvPr/>
        </p:nvSpPr>
        <p:spPr>
          <a:xfrm>
            <a:off x="7013542" y="3291467"/>
            <a:ext cx="2526384" cy="1477328"/>
          </a:xfrm>
          <a:prstGeom prst="rect">
            <a:avLst/>
          </a:prstGeom>
          <a:solidFill>
            <a:schemeClr val="accent4">
              <a:lumMod val="20000"/>
              <a:lumOff val="80000"/>
            </a:schemeClr>
          </a:solidFill>
        </p:spPr>
        <p:txBody>
          <a:bodyPr wrap="square" rtlCol="0">
            <a:spAutoFit/>
          </a:bodyPr>
          <a:lstStyle/>
          <a:p>
            <a:r>
              <a:rPr lang="en-AU" u="sng" dirty="0"/>
              <a:t>Biogas composition</a:t>
            </a:r>
          </a:p>
          <a:p>
            <a:r>
              <a:rPr lang="en-AU" dirty="0"/>
              <a:t>Methane 60 %</a:t>
            </a:r>
          </a:p>
          <a:p>
            <a:r>
              <a:rPr lang="en-AU" dirty="0"/>
              <a:t>CO</a:t>
            </a:r>
            <a:r>
              <a:rPr lang="en-AU" sz="1000" dirty="0"/>
              <a:t>2     </a:t>
            </a:r>
            <a:r>
              <a:rPr lang="en-AU" dirty="0"/>
              <a:t>         25 %</a:t>
            </a:r>
          </a:p>
          <a:p>
            <a:r>
              <a:rPr lang="en-AU" dirty="0"/>
              <a:t>Water</a:t>
            </a:r>
          </a:p>
          <a:p>
            <a:r>
              <a:rPr lang="en-AU" dirty="0"/>
              <a:t>Hydrogen </a:t>
            </a:r>
            <a:r>
              <a:rPr lang="en-AU" dirty="0" err="1"/>
              <a:t>sulfide</a:t>
            </a:r>
            <a:endParaRPr lang="en-AU" dirty="0"/>
          </a:p>
        </p:txBody>
      </p:sp>
    </p:spTree>
    <p:extLst>
      <p:ext uri="{BB962C8B-B14F-4D97-AF65-F5344CB8AC3E}">
        <p14:creationId xmlns:p14="http://schemas.microsoft.com/office/powerpoint/2010/main" val="896107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6" name="Freeform: Shape 1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14D97A-08CF-7D6F-1AE8-C6E2B26E26E2}"/>
              </a:ext>
            </a:extLst>
          </p:cNvPr>
          <p:cNvPicPr>
            <a:picLocks noChangeAspect="1"/>
          </p:cNvPicPr>
          <p:nvPr/>
        </p:nvPicPr>
        <p:blipFill>
          <a:blip r:embed="rId2"/>
          <a:stretch>
            <a:fillRect/>
          </a:stretch>
        </p:blipFill>
        <p:spPr>
          <a:xfrm>
            <a:off x="3255220" y="4028985"/>
            <a:ext cx="5479724" cy="2468402"/>
          </a:xfrm>
          <a:prstGeom prst="rect">
            <a:avLst/>
          </a:prstGeom>
        </p:spPr>
      </p:pic>
      <p:pic>
        <p:nvPicPr>
          <p:cNvPr id="5" name="Picture 4">
            <a:extLst>
              <a:ext uri="{FF2B5EF4-FFF2-40B4-BE49-F238E27FC236}">
                <a16:creationId xmlns:a16="http://schemas.microsoft.com/office/drawing/2014/main" id="{40D6C401-4653-8CC9-0B48-CDC228B783F1}"/>
              </a:ext>
            </a:extLst>
          </p:cNvPr>
          <p:cNvPicPr>
            <a:picLocks noChangeAspect="1"/>
          </p:cNvPicPr>
          <p:nvPr/>
        </p:nvPicPr>
        <p:blipFill>
          <a:blip r:embed="rId3"/>
          <a:stretch>
            <a:fillRect/>
          </a:stretch>
        </p:blipFill>
        <p:spPr>
          <a:xfrm>
            <a:off x="1438655" y="1626995"/>
            <a:ext cx="9314689" cy="1520949"/>
          </a:xfrm>
          <a:prstGeom prst="rect">
            <a:avLst/>
          </a:prstGeom>
        </p:spPr>
      </p:pic>
      <p:sp>
        <p:nvSpPr>
          <p:cNvPr id="6" name="TextBox 5">
            <a:extLst>
              <a:ext uri="{FF2B5EF4-FFF2-40B4-BE49-F238E27FC236}">
                <a16:creationId xmlns:a16="http://schemas.microsoft.com/office/drawing/2014/main" id="{3988DF3A-11FB-CD25-9161-B16E4C91A34A}"/>
              </a:ext>
            </a:extLst>
          </p:cNvPr>
          <p:cNvSpPr txBox="1"/>
          <p:nvPr/>
        </p:nvSpPr>
        <p:spPr>
          <a:xfrm>
            <a:off x="3368189" y="643467"/>
            <a:ext cx="4357578" cy="566309"/>
          </a:xfrm>
          <a:prstGeom prst="rect">
            <a:avLst/>
          </a:prstGeom>
          <a:solidFill>
            <a:schemeClr val="accent2">
              <a:lumMod val="20000"/>
              <a:lumOff val="80000"/>
            </a:schemeClr>
          </a:solidFill>
        </p:spPr>
        <p:txBody>
          <a:bodyPr wrap="square" rtlCol="0">
            <a:spAutoFit/>
          </a:bodyPr>
          <a:lstStyle/>
          <a:p>
            <a:pPr defTabSz="804672">
              <a:spcAft>
                <a:spcPts val="600"/>
              </a:spcAft>
            </a:pPr>
            <a:r>
              <a:rPr lang="en-AU" sz="3080" kern="1200">
                <a:solidFill>
                  <a:schemeClr val="tx1"/>
                </a:solidFill>
                <a:latin typeface="+mn-lt"/>
                <a:ea typeface="+mn-ea"/>
                <a:cs typeface="+mn-cs"/>
              </a:rPr>
              <a:t>Electrolysis of water</a:t>
            </a:r>
            <a:endParaRPr lang="en-AU" sz="3500"/>
          </a:p>
        </p:txBody>
      </p:sp>
      <p:sp>
        <p:nvSpPr>
          <p:cNvPr id="7" name="TextBox 6">
            <a:extLst>
              <a:ext uri="{FF2B5EF4-FFF2-40B4-BE49-F238E27FC236}">
                <a16:creationId xmlns:a16="http://schemas.microsoft.com/office/drawing/2014/main" id="{15429199-14D2-C0F4-2398-2C9659807280}"/>
              </a:ext>
            </a:extLst>
          </p:cNvPr>
          <p:cNvSpPr txBox="1"/>
          <p:nvPr/>
        </p:nvSpPr>
        <p:spPr>
          <a:xfrm>
            <a:off x="3502333" y="1349313"/>
            <a:ext cx="4357578" cy="498598"/>
          </a:xfrm>
          <a:prstGeom prst="rect">
            <a:avLst/>
          </a:prstGeom>
          <a:solidFill>
            <a:schemeClr val="accent6">
              <a:lumMod val="20000"/>
              <a:lumOff val="80000"/>
            </a:schemeClr>
          </a:solidFill>
        </p:spPr>
        <p:txBody>
          <a:bodyPr wrap="square" rtlCol="0">
            <a:spAutoFit/>
          </a:bodyPr>
          <a:lstStyle/>
          <a:p>
            <a:pPr defTabSz="804672">
              <a:spcAft>
                <a:spcPts val="600"/>
              </a:spcAft>
            </a:pPr>
            <a:r>
              <a:rPr lang="en-AU" sz="2640" kern="1200">
                <a:solidFill>
                  <a:schemeClr val="tx1"/>
                </a:solidFill>
                <a:latin typeface="+mn-lt"/>
                <a:ea typeface="+mn-ea"/>
                <a:cs typeface="+mn-cs"/>
              </a:rPr>
              <a:t>Water with a little NaCl</a:t>
            </a:r>
            <a:endParaRPr lang="en-AU" sz="3000"/>
          </a:p>
        </p:txBody>
      </p:sp>
      <p:sp>
        <p:nvSpPr>
          <p:cNvPr id="8" name="TextBox 7">
            <a:extLst>
              <a:ext uri="{FF2B5EF4-FFF2-40B4-BE49-F238E27FC236}">
                <a16:creationId xmlns:a16="http://schemas.microsoft.com/office/drawing/2014/main" id="{70282C17-8839-7F3D-51F2-140FB0EC3E76}"/>
              </a:ext>
            </a:extLst>
          </p:cNvPr>
          <p:cNvSpPr txBox="1"/>
          <p:nvPr/>
        </p:nvSpPr>
        <p:spPr>
          <a:xfrm>
            <a:off x="1704799" y="3425625"/>
            <a:ext cx="9048545" cy="498598"/>
          </a:xfrm>
          <a:prstGeom prst="rect">
            <a:avLst/>
          </a:prstGeom>
          <a:solidFill>
            <a:schemeClr val="accent6">
              <a:lumMod val="20000"/>
              <a:lumOff val="80000"/>
            </a:schemeClr>
          </a:solidFill>
        </p:spPr>
        <p:txBody>
          <a:bodyPr wrap="square" rtlCol="0">
            <a:spAutoFit/>
          </a:bodyPr>
          <a:lstStyle/>
          <a:p>
            <a:pPr defTabSz="804672">
              <a:spcAft>
                <a:spcPts val="600"/>
              </a:spcAft>
            </a:pPr>
            <a:r>
              <a:rPr lang="en-AU" sz="2640" kern="1200" dirty="0">
                <a:solidFill>
                  <a:schemeClr val="tx1"/>
                </a:solidFill>
                <a:latin typeface="+mn-lt"/>
                <a:ea typeface="+mn-ea"/>
                <a:cs typeface="+mn-cs"/>
              </a:rPr>
              <a:t>Electrolysis of acid or base    1.23 V – Hoffmann voltameter </a:t>
            </a:r>
            <a:endParaRPr lang="en-AU" sz="3000" dirty="0"/>
          </a:p>
        </p:txBody>
      </p:sp>
    </p:spTree>
    <p:extLst>
      <p:ext uri="{BB962C8B-B14F-4D97-AF65-F5344CB8AC3E}">
        <p14:creationId xmlns:p14="http://schemas.microsoft.com/office/powerpoint/2010/main" val="506937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5979F27-6FEB-505F-90A4-94CB63AD03E4}"/>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a:solidFill>
                  <a:srgbClr val="FFFFFF"/>
                </a:solidFill>
                <a:latin typeface="+mj-lt"/>
                <a:ea typeface="+mj-ea"/>
                <a:cs typeface="+mj-cs"/>
              </a:rPr>
              <a:t>PEM  Electrolysis of water   1.23 V</a:t>
            </a:r>
          </a:p>
        </p:txBody>
      </p:sp>
      <p:pic>
        <p:nvPicPr>
          <p:cNvPr id="3" name="Picture 2">
            <a:extLst>
              <a:ext uri="{FF2B5EF4-FFF2-40B4-BE49-F238E27FC236}">
                <a16:creationId xmlns:a16="http://schemas.microsoft.com/office/drawing/2014/main" id="{8D34E6DC-4D51-DE1B-6ACA-D4CD0901B88C}"/>
              </a:ext>
            </a:extLst>
          </p:cNvPr>
          <p:cNvPicPr>
            <a:picLocks noChangeAspect="1"/>
          </p:cNvPicPr>
          <p:nvPr/>
        </p:nvPicPr>
        <p:blipFill>
          <a:blip r:embed="rId2"/>
          <a:stretch>
            <a:fillRect/>
          </a:stretch>
        </p:blipFill>
        <p:spPr>
          <a:xfrm>
            <a:off x="5425062" y="643466"/>
            <a:ext cx="5485207" cy="5568739"/>
          </a:xfrm>
          <a:prstGeom prst="rect">
            <a:avLst/>
          </a:prstGeom>
        </p:spPr>
      </p:pic>
    </p:spTree>
    <p:extLst>
      <p:ext uri="{BB962C8B-B14F-4D97-AF65-F5344CB8AC3E}">
        <p14:creationId xmlns:p14="http://schemas.microsoft.com/office/powerpoint/2010/main" val="496838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EC702AFF-35C7-7768-1131-FE0D21B3A62E}"/>
              </a:ext>
            </a:extLst>
          </p:cNvPr>
          <p:cNvSpPr txBox="1"/>
          <p:nvPr/>
        </p:nvSpPr>
        <p:spPr>
          <a:xfrm>
            <a:off x="838200" y="673770"/>
            <a:ext cx="3220329" cy="2027227"/>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600" kern="1200">
                <a:solidFill>
                  <a:srgbClr val="FFFFFF"/>
                </a:solidFill>
                <a:latin typeface="+mj-lt"/>
                <a:ea typeface="+mj-ea"/>
                <a:cs typeface="+mj-cs"/>
              </a:rPr>
              <a:t>Enantiomers in the body</a:t>
            </a:r>
          </a:p>
        </p:txBody>
      </p:sp>
      <p:pic>
        <p:nvPicPr>
          <p:cNvPr id="3" name="Picture 2">
            <a:extLst>
              <a:ext uri="{FF2B5EF4-FFF2-40B4-BE49-F238E27FC236}">
                <a16:creationId xmlns:a16="http://schemas.microsoft.com/office/drawing/2014/main" id="{F5813A3D-1ED0-9CB0-0FF5-32B2C60DA02E}"/>
              </a:ext>
            </a:extLst>
          </p:cNvPr>
          <p:cNvPicPr>
            <a:picLocks noChangeAspect="1"/>
          </p:cNvPicPr>
          <p:nvPr/>
        </p:nvPicPr>
        <p:blipFill>
          <a:blip r:embed="rId2"/>
          <a:stretch>
            <a:fillRect/>
          </a:stretch>
        </p:blipFill>
        <p:spPr>
          <a:xfrm>
            <a:off x="3675863" y="2186504"/>
            <a:ext cx="7548107" cy="2832535"/>
          </a:xfrm>
          <a:prstGeom prst="rect">
            <a:avLst/>
          </a:prstGeom>
        </p:spPr>
      </p:pic>
      <p:sp>
        <p:nvSpPr>
          <p:cNvPr id="5" name="TextBox 4">
            <a:extLst>
              <a:ext uri="{FF2B5EF4-FFF2-40B4-BE49-F238E27FC236}">
                <a16:creationId xmlns:a16="http://schemas.microsoft.com/office/drawing/2014/main" id="{AE739789-6E4A-9FF6-389D-E60E3ECEA9C3}"/>
              </a:ext>
            </a:extLst>
          </p:cNvPr>
          <p:cNvSpPr txBox="1"/>
          <p:nvPr/>
        </p:nvSpPr>
        <p:spPr>
          <a:xfrm>
            <a:off x="4191285" y="5957763"/>
            <a:ext cx="5445475" cy="430887"/>
          </a:xfrm>
          <a:prstGeom prst="rect">
            <a:avLst/>
          </a:prstGeom>
          <a:noFill/>
        </p:spPr>
        <p:txBody>
          <a:bodyPr wrap="square">
            <a:spAutoFit/>
          </a:bodyPr>
          <a:lstStyle/>
          <a:p>
            <a:pPr defTabSz="813816">
              <a:spcAft>
                <a:spcPts val="600"/>
              </a:spcAft>
            </a:pPr>
            <a:r>
              <a:rPr lang="en-GB" sz="2200" kern="1200" dirty="0">
                <a:solidFill>
                  <a:srgbClr val="222222"/>
                </a:solidFill>
                <a:latin typeface="-apple-system"/>
                <a:ea typeface="+mn-ea"/>
                <a:cs typeface="+mn-cs"/>
              </a:rPr>
              <a:t>(</a:t>
            </a:r>
            <a:r>
              <a:rPr lang="en-GB" sz="2200" i="1" kern="1200" dirty="0">
                <a:solidFill>
                  <a:srgbClr val="222222"/>
                </a:solidFill>
                <a:latin typeface="-apple-system"/>
                <a:ea typeface="+mn-ea"/>
                <a:cs typeface="+mn-cs"/>
              </a:rPr>
              <a:t>S</a:t>
            </a:r>
            <a:r>
              <a:rPr lang="en-GB" sz="2200" kern="1200" dirty="0">
                <a:solidFill>
                  <a:srgbClr val="222222"/>
                </a:solidFill>
                <a:latin typeface="-apple-system"/>
                <a:ea typeface="+mn-ea"/>
                <a:cs typeface="+mn-cs"/>
              </a:rPr>
              <a:t>)-enantiomer of thalidomide is teratogenic</a:t>
            </a:r>
            <a:endParaRPr lang="en-AU" sz="2200" dirty="0"/>
          </a:p>
        </p:txBody>
      </p:sp>
    </p:spTree>
    <p:extLst>
      <p:ext uri="{BB962C8B-B14F-4D97-AF65-F5344CB8AC3E}">
        <p14:creationId xmlns:p14="http://schemas.microsoft.com/office/powerpoint/2010/main" val="2933654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6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7E7C07E-A344-68D7-23CE-FD4F2D39E24C}"/>
              </a:ext>
            </a:extLst>
          </p:cNvPr>
          <p:cNvPicPr>
            <a:picLocks noChangeAspect="1"/>
          </p:cNvPicPr>
          <p:nvPr/>
        </p:nvPicPr>
        <p:blipFill>
          <a:blip r:embed="rId2"/>
          <a:stretch>
            <a:fillRect/>
          </a:stretch>
        </p:blipFill>
        <p:spPr>
          <a:xfrm>
            <a:off x="2255520" y="452628"/>
            <a:ext cx="7645565" cy="5925311"/>
          </a:xfrm>
          <a:prstGeom prst="rect">
            <a:avLst/>
          </a:prstGeom>
        </p:spPr>
      </p:pic>
    </p:spTree>
    <p:extLst>
      <p:ext uri="{BB962C8B-B14F-4D97-AF65-F5344CB8AC3E}">
        <p14:creationId xmlns:p14="http://schemas.microsoft.com/office/powerpoint/2010/main" val="3035603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4" name="Freeform: Shape 13">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a:extLst>
              <a:ext uri="{FF2B5EF4-FFF2-40B4-BE49-F238E27FC236}">
                <a16:creationId xmlns:a16="http://schemas.microsoft.com/office/drawing/2014/main" id="{0668B622-ECD4-9848-D265-4669550400D6}"/>
              </a:ext>
            </a:extLst>
          </p:cNvPr>
          <p:cNvPicPr>
            <a:picLocks noChangeAspect="1"/>
          </p:cNvPicPr>
          <p:nvPr/>
        </p:nvPicPr>
        <p:blipFill rotWithShape="1">
          <a:blip r:embed="rId2"/>
          <a:srcRect t="4950" r="2" b="2805"/>
          <a:stretch/>
        </p:blipFill>
        <p:spPr>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sp>
        <p:nvSpPr>
          <p:cNvPr id="18" name="Freeform: Shape 17">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AC456B7A-A5D4-3B91-5F5E-C71A3AA5A5C9}"/>
              </a:ext>
            </a:extLst>
          </p:cNvPr>
          <p:cNvPicPr>
            <a:picLocks noChangeAspect="1"/>
          </p:cNvPicPr>
          <p:nvPr/>
        </p:nvPicPr>
        <p:blipFill rotWithShape="1">
          <a:blip r:embed="rId3"/>
          <a:srcRect t="2120" r="-1" b="-1"/>
          <a:stretch/>
        </p:blipFill>
        <p:spPr>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p:spPr>
      </p:pic>
      <p:sp>
        <p:nvSpPr>
          <p:cNvPr id="20" name="Freeform: Shape 19">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880227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9577CD-CDD8-DA0F-9F0C-BD42A2BC9C6C}"/>
              </a:ext>
            </a:extLst>
          </p:cNvPr>
          <p:cNvPicPr>
            <a:picLocks noChangeAspect="1"/>
          </p:cNvPicPr>
          <p:nvPr/>
        </p:nvPicPr>
        <p:blipFill>
          <a:blip r:embed="rId2"/>
          <a:stretch>
            <a:fillRect/>
          </a:stretch>
        </p:blipFill>
        <p:spPr>
          <a:xfrm>
            <a:off x="266199" y="857250"/>
            <a:ext cx="5592409" cy="4459945"/>
          </a:xfrm>
          <a:prstGeom prst="rect">
            <a:avLst/>
          </a:prstGeom>
        </p:spPr>
      </p:pic>
      <p:cxnSp>
        <p:nvCxnSpPr>
          <p:cNvPr id="10" name="Straight Connector 9">
            <a:extLst>
              <a:ext uri="{FF2B5EF4-FFF2-40B4-BE49-F238E27FC236}">
                <a16:creationId xmlns:a16="http://schemas.microsoft.com/office/drawing/2014/main" id="{4D56677B-C0B7-4DAC-ACAD-8054FF1B5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F8A93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F982972-AEA9-08DE-8DD6-32B1C2A06DE8}"/>
              </a:ext>
            </a:extLst>
          </p:cNvPr>
          <p:cNvPicPr>
            <a:picLocks noChangeAspect="1"/>
          </p:cNvPicPr>
          <p:nvPr/>
        </p:nvPicPr>
        <p:blipFill>
          <a:blip r:embed="rId3"/>
          <a:stretch>
            <a:fillRect/>
          </a:stretch>
        </p:blipFill>
        <p:spPr>
          <a:xfrm>
            <a:off x="5884606" y="428625"/>
            <a:ext cx="4002344" cy="6064160"/>
          </a:xfrm>
          <a:prstGeom prst="rect">
            <a:avLst/>
          </a:prstGeom>
        </p:spPr>
      </p:pic>
      <p:sp>
        <p:nvSpPr>
          <p:cNvPr id="2" name="TextBox 1">
            <a:extLst>
              <a:ext uri="{FF2B5EF4-FFF2-40B4-BE49-F238E27FC236}">
                <a16:creationId xmlns:a16="http://schemas.microsoft.com/office/drawing/2014/main" id="{E84FFE58-C5CA-333D-1DE3-3082DD8DB5E5}"/>
              </a:ext>
            </a:extLst>
          </p:cNvPr>
          <p:cNvSpPr txBox="1"/>
          <p:nvPr/>
        </p:nvSpPr>
        <p:spPr>
          <a:xfrm>
            <a:off x="1452880" y="5317195"/>
            <a:ext cx="3881120" cy="1446550"/>
          </a:xfrm>
          <a:prstGeom prst="rect">
            <a:avLst/>
          </a:prstGeom>
          <a:solidFill>
            <a:schemeClr val="tx2">
              <a:lumMod val="10000"/>
              <a:lumOff val="90000"/>
            </a:schemeClr>
          </a:solidFill>
        </p:spPr>
        <p:txBody>
          <a:bodyPr wrap="square" rtlCol="0">
            <a:spAutoFit/>
          </a:bodyPr>
          <a:lstStyle/>
          <a:p>
            <a:r>
              <a:rPr lang="en-AU" sz="2200" dirty="0"/>
              <a:t>osheachem.weebly.com</a:t>
            </a:r>
          </a:p>
          <a:p>
            <a:endParaRPr lang="en-AU" sz="2200" dirty="0"/>
          </a:p>
          <a:p>
            <a:r>
              <a:rPr lang="en-AU" sz="2200" dirty="0"/>
              <a:t>SACs, topic tests, exams</a:t>
            </a:r>
          </a:p>
          <a:p>
            <a:r>
              <a:rPr lang="en-AU" sz="2200" dirty="0" err="1"/>
              <a:t>Kilbaha</a:t>
            </a:r>
            <a:endParaRPr lang="en-AU" sz="2200" dirty="0"/>
          </a:p>
        </p:txBody>
      </p:sp>
    </p:spTree>
    <p:extLst>
      <p:ext uri="{BB962C8B-B14F-4D97-AF65-F5344CB8AC3E}">
        <p14:creationId xmlns:p14="http://schemas.microsoft.com/office/powerpoint/2010/main" val="2388678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52FCB1-4017-0589-3DFE-0EF40F25693F}"/>
              </a:ext>
            </a:extLst>
          </p:cNvPr>
          <p:cNvPicPr>
            <a:picLocks noChangeAspect="1"/>
          </p:cNvPicPr>
          <p:nvPr/>
        </p:nvPicPr>
        <p:blipFill>
          <a:blip r:embed="rId2"/>
          <a:stretch>
            <a:fillRect/>
          </a:stretch>
        </p:blipFill>
        <p:spPr>
          <a:xfrm>
            <a:off x="1610160" y="90705"/>
            <a:ext cx="7772799" cy="3892750"/>
          </a:xfrm>
          <a:prstGeom prst="rect">
            <a:avLst/>
          </a:prstGeom>
        </p:spPr>
      </p:pic>
      <p:pic>
        <p:nvPicPr>
          <p:cNvPr id="5" name="Picture 4">
            <a:extLst>
              <a:ext uri="{FF2B5EF4-FFF2-40B4-BE49-F238E27FC236}">
                <a16:creationId xmlns:a16="http://schemas.microsoft.com/office/drawing/2014/main" id="{56EF0AA5-0205-7F1B-CEF8-A765FC435A8A}"/>
              </a:ext>
            </a:extLst>
          </p:cNvPr>
          <p:cNvPicPr>
            <a:picLocks noChangeAspect="1"/>
          </p:cNvPicPr>
          <p:nvPr/>
        </p:nvPicPr>
        <p:blipFill>
          <a:blip r:embed="rId3"/>
          <a:stretch>
            <a:fillRect/>
          </a:stretch>
        </p:blipFill>
        <p:spPr>
          <a:xfrm>
            <a:off x="1072264" y="3765391"/>
            <a:ext cx="9722350" cy="3092609"/>
          </a:xfrm>
          <a:prstGeom prst="rect">
            <a:avLst/>
          </a:prstGeom>
        </p:spPr>
      </p:pic>
    </p:spTree>
    <p:extLst>
      <p:ext uri="{BB962C8B-B14F-4D97-AF65-F5344CB8AC3E}">
        <p14:creationId xmlns:p14="http://schemas.microsoft.com/office/powerpoint/2010/main" val="1758786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21B8EF5-5375-39A4-6ACD-CB633CE08D23}"/>
              </a:ext>
            </a:extLst>
          </p:cNvPr>
          <p:cNvSpPr txBox="1"/>
          <p:nvPr/>
        </p:nvSpPr>
        <p:spPr>
          <a:xfrm>
            <a:off x="1155556" y="6214530"/>
            <a:ext cx="4284418" cy="32173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1500">
                <a:solidFill>
                  <a:schemeClr val="bg1"/>
                </a:solidFill>
                <a:latin typeface="+mj-lt"/>
                <a:ea typeface="+mj-ea"/>
                <a:cs typeface="+mj-cs"/>
                <a:hlinkClick r:id="rId2"/>
              </a:rPr>
              <a:t>Unit 12 Part 6 Mechanism of Relenza - YouTube</a:t>
            </a:r>
            <a:endParaRPr lang="en-US" sz="1500">
              <a:solidFill>
                <a:schemeClr val="bg1"/>
              </a:solidFill>
              <a:latin typeface="+mj-lt"/>
              <a:ea typeface="+mj-ea"/>
              <a:cs typeface="+mj-cs"/>
            </a:endParaRPr>
          </a:p>
        </p:txBody>
      </p:sp>
      <p:sp>
        <p:nvSpPr>
          <p:cNvPr id="14" name="Rectangle 13">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B65BF34-4A6D-BA99-5BB0-04204EE7DD70}"/>
              </a:ext>
            </a:extLst>
          </p:cNvPr>
          <p:cNvPicPr>
            <a:picLocks noChangeAspect="1"/>
          </p:cNvPicPr>
          <p:nvPr/>
        </p:nvPicPr>
        <p:blipFill rotWithShape="1">
          <a:blip r:embed="rId3"/>
          <a:srcRect r="-2" b="7177"/>
          <a:stretch/>
        </p:blipFill>
        <p:spPr>
          <a:xfrm>
            <a:off x="1155556" y="637761"/>
            <a:ext cx="9889765" cy="5576763"/>
          </a:xfrm>
          <a:prstGeom prst="rect">
            <a:avLst/>
          </a:prstGeom>
        </p:spPr>
      </p:pic>
      <p:sp>
        <p:nvSpPr>
          <p:cNvPr id="8" name="TextBox 7">
            <a:extLst>
              <a:ext uri="{FF2B5EF4-FFF2-40B4-BE49-F238E27FC236}">
                <a16:creationId xmlns:a16="http://schemas.microsoft.com/office/drawing/2014/main" id="{653FFEEE-81A5-7B10-B67A-D8662DE86CC7}"/>
              </a:ext>
            </a:extLst>
          </p:cNvPr>
          <p:cNvSpPr txBox="1"/>
          <p:nvPr/>
        </p:nvSpPr>
        <p:spPr>
          <a:xfrm>
            <a:off x="6344915" y="6214524"/>
            <a:ext cx="5598160" cy="553998"/>
          </a:xfrm>
          <a:prstGeom prst="rect">
            <a:avLst/>
          </a:prstGeom>
          <a:solidFill>
            <a:srgbClr val="FF0000"/>
          </a:solidFill>
        </p:spPr>
        <p:txBody>
          <a:bodyPr wrap="square" rtlCol="0">
            <a:spAutoFit/>
          </a:bodyPr>
          <a:lstStyle/>
          <a:p>
            <a:r>
              <a:rPr lang="en-AU" sz="3000" dirty="0"/>
              <a:t>Competitive enzyme inhibitors</a:t>
            </a:r>
          </a:p>
        </p:txBody>
      </p:sp>
    </p:spTree>
    <p:extLst>
      <p:ext uri="{BB962C8B-B14F-4D97-AF65-F5344CB8AC3E}">
        <p14:creationId xmlns:p14="http://schemas.microsoft.com/office/powerpoint/2010/main" val="1037754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77A65-A200-9C1E-DE0E-B51441C1F4D2}"/>
              </a:ext>
            </a:extLst>
          </p:cNvPr>
          <p:cNvPicPr>
            <a:picLocks noChangeAspect="1"/>
          </p:cNvPicPr>
          <p:nvPr/>
        </p:nvPicPr>
        <p:blipFill>
          <a:blip r:embed="rId2"/>
          <a:stretch>
            <a:fillRect/>
          </a:stretch>
        </p:blipFill>
        <p:spPr>
          <a:xfrm>
            <a:off x="3408322" y="1000041"/>
            <a:ext cx="5375356" cy="5593422"/>
          </a:xfrm>
          <a:prstGeom prst="rect">
            <a:avLst/>
          </a:prstGeom>
        </p:spPr>
      </p:pic>
    </p:spTree>
    <p:extLst>
      <p:ext uri="{BB962C8B-B14F-4D97-AF65-F5344CB8AC3E}">
        <p14:creationId xmlns:p14="http://schemas.microsoft.com/office/powerpoint/2010/main" val="1209917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7E6726-7F43-E56D-FBE2-0AF0BDDE405D}"/>
              </a:ext>
            </a:extLst>
          </p:cNvPr>
          <p:cNvPicPr>
            <a:picLocks noChangeAspect="1"/>
          </p:cNvPicPr>
          <p:nvPr/>
        </p:nvPicPr>
        <p:blipFill>
          <a:blip r:embed="rId2"/>
          <a:stretch>
            <a:fillRect/>
          </a:stretch>
        </p:blipFill>
        <p:spPr>
          <a:xfrm>
            <a:off x="291967" y="1377256"/>
            <a:ext cx="10246158" cy="4485063"/>
          </a:xfrm>
          <a:prstGeom prst="rect">
            <a:avLst/>
          </a:prstGeom>
        </p:spPr>
      </p:pic>
    </p:spTree>
    <p:extLst>
      <p:ext uri="{BB962C8B-B14F-4D97-AF65-F5344CB8AC3E}">
        <p14:creationId xmlns:p14="http://schemas.microsoft.com/office/powerpoint/2010/main" val="1981332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425439-8ADA-A6A0-253F-DE07219A5567}"/>
              </a:ext>
            </a:extLst>
          </p:cNvPr>
          <p:cNvPicPr>
            <a:picLocks noChangeAspect="1"/>
          </p:cNvPicPr>
          <p:nvPr/>
        </p:nvPicPr>
        <p:blipFill>
          <a:blip r:embed="rId2"/>
          <a:stretch>
            <a:fillRect/>
          </a:stretch>
        </p:blipFill>
        <p:spPr>
          <a:xfrm>
            <a:off x="549090" y="396790"/>
            <a:ext cx="11197648" cy="5127710"/>
          </a:xfrm>
          <a:prstGeom prst="rect">
            <a:avLst/>
          </a:prstGeom>
        </p:spPr>
      </p:pic>
    </p:spTree>
    <p:extLst>
      <p:ext uri="{BB962C8B-B14F-4D97-AF65-F5344CB8AC3E}">
        <p14:creationId xmlns:p14="http://schemas.microsoft.com/office/powerpoint/2010/main" val="3686227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5199A-189C-FF63-5F06-7D3488845F21}"/>
              </a:ext>
            </a:extLst>
          </p:cNvPr>
          <p:cNvPicPr>
            <a:picLocks noChangeAspect="1"/>
          </p:cNvPicPr>
          <p:nvPr/>
        </p:nvPicPr>
        <p:blipFill>
          <a:blip r:embed="rId2"/>
          <a:stretch>
            <a:fillRect/>
          </a:stretch>
        </p:blipFill>
        <p:spPr>
          <a:xfrm>
            <a:off x="1063481" y="89682"/>
            <a:ext cx="7842393" cy="6308012"/>
          </a:xfrm>
          <a:prstGeom prst="rect">
            <a:avLst/>
          </a:prstGeom>
        </p:spPr>
      </p:pic>
    </p:spTree>
    <p:extLst>
      <p:ext uri="{BB962C8B-B14F-4D97-AF65-F5344CB8AC3E}">
        <p14:creationId xmlns:p14="http://schemas.microsoft.com/office/powerpoint/2010/main" val="3395908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33BC6A-0647-0462-A376-A55082C7E475}"/>
              </a:ext>
            </a:extLst>
          </p:cNvPr>
          <p:cNvPicPr>
            <a:picLocks noChangeAspect="1"/>
          </p:cNvPicPr>
          <p:nvPr/>
        </p:nvPicPr>
        <p:blipFill rotWithShape="1">
          <a:blip r:embed="rId2"/>
          <a:srcRect l="1466" t="-4640" r="1088" b="-1"/>
          <a:stretch/>
        </p:blipFill>
        <p:spPr>
          <a:xfrm>
            <a:off x="156754" y="-69668"/>
            <a:ext cx="11811895" cy="5312228"/>
          </a:xfrm>
          <a:prstGeom prst="rect">
            <a:avLst/>
          </a:prstGeom>
        </p:spPr>
      </p:pic>
    </p:spTree>
    <p:extLst>
      <p:ext uri="{BB962C8B-B14F-4D97-AF65-F5344CB8AC3E}">
        <p14:creationId xmlns:p14="http://schemas.microsoft.com/office/powerpoint/2010/main" val="1106666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E9D7BC-FF05-46EC-2555-426483CECDE9}"/>
              </a:ext>
            </a:extLst>
          </p:cNvPr>
          <p:cNvPicPr>
            <a:picLocks noChangeAspect="1"/>
          </p:cNvPicPr>
          <p:nvPr/>
        </p:nvPicPr>
        <p:blipFill>
          <a:blip r:embed="rId2"/>
          <a:stretch>
            <a:fillRect/>
          </a:stretch>
        </p:blipFill>
        <p:spPr>
          <a:xfrm>
            <a:off x="1436788" y="483137"/>
            <a:ext cx="6736206" cy="5218805"/>
          </a:xfrm>
          <a:prstGeom prst="rect">
            <a:avLst/>
          </a:prstGeom>
        </p:spPr>
      </p:pic>
    </p:spTree>
    <p:extLst>
      <p:ext uri="{BB962C8B-B14F-4D97-AF65-F5344CB8AC3E}">
        <p14:creationId xmlns:p14="http://schemas.microsoft.com/office/powerpoint/2010/main" val="1648021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A163DF-39B0-C069-D7D3-5AAEB7D44430}"/>
              </a:ext>
            </a:extLst>
          </p:cNvPr>
          <p:cNvSpPr txBox="1"/>
          <p:nvPr/>
        </p:nvSpPr>
        <p:spPr>
          <a:xfrm>
            <a:off x="952500" y="523875"/>
            <a:ext cx="10306050" cy="4339650"/>
          </a:xfrm>
          <a:prstGeom prst="rect">
            <a:avLst/>
          </a:prstGeom>
          <a:solidFill>
            <a:schemeClr val="accent5">
              <a:lumMod val="20000"/>
              <a:lumOff val="80000"/>
            </a:schemeClr>
          </a:solidFill>
        </p:spPr>
        <p:txBody>
          <a:bodyPr wrap="square" rtlCol="0">
            <a:spAutoFit/>
          </a:bodyPr>
          <a:lstStyle/>
          <a:p>
            <a:r>
              <a:rPr lang="en-AU" sz="3000" b="1" dirty="0"/>
              <a:t>Same theme – different task: Bioethanol</a:t>
            </a:r>
          </a:p>
          <a:p>
            <a:endParaRPr lang="en-AU" dirty="0"/>
          </a:p>
          <a:p>
            <a:r>
              <a:rPr lang="en-AU" sz="2400" b="1" dirty="0"/>
              <a:t>Case Study   </a:t>
            </a:r>
            <a:r>
              <a:rPr lang="en-AU" sz="2400" dirty="0" err="1"/>
              <a:t>Ethtec</a:t>
            </a:r>
            <a:r>
              <a:rPr lang="en-AU" sz="2400" dirty="0"/>
              <a:t> trial plant in the Hunter Valley.  Wilmar bioethanol Australia</a:t>
            </a:r>
          </a:p>
          <a:p>
            <a:endParaRPr lang="en-AU" sz="2400" dirty="0"/>
          </a:p>
          <a:p>
            <a:r>
              <a:rPr lang="en-AU" sz="2400" b="1" dirty="0"/>
              <a:t>Problem solving</a:t>
            </a:r>
            <a:r>
              <a:rPr lang="en-AU" sz="2400" dirty="0"/>
              <a:t>: Finding ideal conditions and sugars for fermentation</a:t>
            </a:r>
          </a:p>
          <a:p>
            <a:endParaRPr lang="en-AU" sz="2400" dirty="0"/>
          </a:p>
          <a:p>
            <a:r>
              <a:rPr lang="en-AU" sz="2400" b="1" dirty="0"/>
              <a:t>Comparison</a:t>
            </a:r>
            <a:r>
              <a:rPr lang="en-AU" sz="2400" dirty="0"/>
              <a:t>: different fruits, different sugars, % ethanol obtained</a:t>
            </a:r>
          </a:p>
          <a:p>
            <a:endParaRPr lang="en-AU" sz="2400" dirty="0"/>
          </a:p>
          <a:p>
            <a:r>
              <a:rPr lang="en-AU" sz="2400" b="1" dirty="0"/>
              <a:t>Investigation</a:t>
            </a:r>
            <a:r>
              <a:rPr lang="en-AU" sz="2400" dirty="0"/>
              <a:t>: Ways of determining the rate of fermentation reaction</a:t>
            </a:r>
          </a:p>
          <a:p>
            <a:endParaRPr lang="en-AU" dirty="0"/>
          </a:p>
          <a:p>
            <a:endParaRPr lang="en-AU" dirty="0"/>
          </a:p>
        </p:txBody>
      </p:sp>
    </p:spTree>
    <p:extLst>
      <p:ext uri="{BB962C8B-B14F-4D97-AF65-F5344CB8AC3E}">
        <p14:creationId xmlns:p14="http://schemas.microsoft.com/office/powerpoint/2010/main" val="3782723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7F1814-6CA7-4898-D64D-414F8BCB8F81}"/>
              </a:ext>
            </a:extLst>
          </p:cNvPr>
          <p:cNvPicPr>
            <a:picLocks noChangeAspect="1"/>
          </p:cNvPicPr>
          <p:nvPr/>
        </p:nvPicPr>
        <p:blipFill>
          <a:blip r:embed="rId2"/>
          <a:stretch>
            <a:fillRect/>
          </a:stretch>
        </p:blipFill>
        <p:spPr>
          <a:xfrm>
            <a:off x="294379" y="291343"/>
            <a:ext cx="10160522" cy="4730993"/>
          </a:xfrm>
          <a:prstGeom prst="rect">
            <a:avLst/>
          </a:prstGeom>
        </p:spPr>
      </p:pic>
      <p:pic>
        <p:nvPicPr>
          <p:cNvPr id="5" name="Picture 4">
            <a:extLst>
              <a:ext uri="{FF2B5EF4-FFF2-40B4-BE49-F238E27FC236}">
                <a16:creationId xmlns:a16="http://schemas.microsoft.com/office/drawing/2014/main" id="{D6D57077-AD79-B991-F572-C176186E4B53}"/>
              </a:ext>
            </a:extLst>
          </p:cNvPr>
          <p:cNvPicPr>
            <a:picLocks noChangeAspect="1"/>
          </p:cNvPicPr>
          <p:nvPr/>
        </p:nvPicPr>
        <p:blipFill>
          <a:blip r:embed="rId3"/>
          <a:stretch>
            <a:fillRect/>
          </a:stretch>
        </p:blipFill>
        <p:spPr>
          <a:xfrm>
            <a:off x="6096000" y="2804702"/>
            <a:ext cx="5588287" cy="3626036"/>
          </a:xfrm>
          <a:prstGeom prst="rect">
            <a:avLst/>
          </a:prstGeom>
        </p:spPr>
      </p:pic>
      <p:sp>
        <p:nvSpPr>
          <p:cNvPr id="6" name="TextBox 5">
            <a:extLst>
              <a:ext uri="{FF2B5EF4-FFF2-40B4-BE49-F238E27FC236}">
                <a16:creationId xmlns:a16="http://schemas.microsoft.com/office/drawing/2014/main" id="{CEAF4A9B-F100-6559-D74D-CCD68AB348BE}"/>
              </a:ext>
            </a:extLst>
          </p:cNvPr>
          <p:cNvSpPr txBox="1"/>
          <p:nvPr/>
        </p:nvSpPr>
        <p:spPr>
          <a:xfrm>
            <a:off x="507713" y="5876740"/>
            <a:ext cx="4409440" cy="553998"/>
          </a:xfrm>
          <a:prstGeom prst="rect">
            <a:avLst/>
          </a:prstGeom>
          <a:solidFill>
            <a:schemeClr val="tx2">
              <a:lumMod val="10000"/>
              <a:lumOff val="90000"/>
            </a:schemeClr>
          </a:solidFill>
        </p:spPr>
        <p:txBody>
          <a:bodyPr wrap="square" rtlCol="0">
            <a:spAutoFit/>
          </a:bodyPr>
          <a:lstStyle/>
          <a:p>
            <a:r>
              <a:rPr lang="en-AU" sz="3000" dirty="0"/>
              <a:t>Wilmar: Yarraville</a:t>
            </a:r>
          </a:p>
        </p:txBody>
      </p:sp>
    </p:spTree>
    <p:extLst>
      <p:ext uri="{BB962C8B-B14F-4D97-AF65-F5344CB8AC3E}">
        <p14:creationId xmlns:p14="http://schemas.microsoft.com/office/powerpoint/2010/main" val="2117038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A09AAD-F318-7A12-1FDB-96B990A5E2AC}"/>
              </a:ext>
            </a:extLst>
          </p:cNvPr>
          <p:cNvPicPr>
            <a:picLocks noChangeAspect="1"/>
          </p:cNvPicPr>
          <p:nvPr/>
        </p:nvPicPr>
        <p:blipFill>
          <a:blip r:embed="rId2"/>
          <a:stretch>
            <a:fillRect/>
          </a:stretch>
        </p:blipFill>
        <p:spPr>
          <a:xfrm>
            <a:off x="863424" y="520591"/>
            <a:ext cx="9061626" cy="5606776"/>
          </a:xfrm>
          <a:prstGeom prst="rect">
            <a:avLst/>
          </a:prstGeom>
        </p:spPr>
      </p:pic>
    </p:spTree>
    <p:extLst>
      <p:ext uri="{BB962C8B-B14F-4D97-AF65-F5344CB8AC3E}">
        <p14:creationId xmlns:p14="http://schemas.microsoft.com/office/powerpoint/2010/main" val="3551222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A34D23-4329-467D-5D9A-767DEA51D1D5}"/>
              </a:ext>
            </a:extLst>
          </p:cNvPr>
          <p:cNvPicPr>
            <a:picLocks noChangeAspect="1"/>
          </p:cNvPicPr>
          <p:nvPr/>
        </p:nvPicPr>
        <p:blipFill>
          <a:blip r:embed="rId2"/>
          <a:stretch>
            <a:fillRect/>
          </a:stretch>
        </p:blipFill>
        <p:spPr>
          <a:xfrm>
            <a:off x="1171322" y="647557"/>
            <a:ext cx="9849356" cy="5562886"/>
          </a:xfrm>
          <a:prstGeom prst="rect">
            <a:avLst/>
          </a:prstGeom>
        </p:spPr>
      </p:pic>
    </p:spTree>
    <p:extLst>
      <p:ext uri="{BB962C8B-B14F-4D97-AF65-F5344CB8AC3E}">
        <p14:creationId xmlns:p14="http://schemas.microsoft.com/office/powerpoint/2010/main" val="2031195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60299-AC05-0F78-25EC-4EB3CCEEA520}"/>
              </a:ext>
            </a:extLst>
          </p:cNvPr>
          <p:cNvPicPr>
            <a:picLocks noChangeAspect="1"/>
          </p:cNvPicPr>
          <p:nvPr/>
        </p:nvPicPr>
        <p:blipFill>
          <a:blip r:embed="rId2"/>
          <a:stretch>
            <a:fillRect/>
          </a:stretch>
        </p:blipFill>
        <p:spPr>
          <a:xfrm>
            <a:off x="2339782" y="949197"/>
            <a:ext cx="7512436" cy="4959605"/>
          </a:xfrm>
          <a:prstGeom prst="rect">
            <a:avLst/>
          </a:prstGeom>
        </p:spPr>
      </p:pic>
    </p:spTree>
    <p:extLst>
      <p:ext uri="{BB962C8B-B14F-4D97-AF65-F5344CB8AC3E}">
        <p14:creationId xmlns:p14="http://schemas.microsoft.com/office/powerpoint/2010/main" val="3754273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473077-5EB4-F1F5-5F37-7D8590B7BA3C}"/>
              </a:ext>
            </a:extLst>
          </p:cNvPr>
          <p:cNvPicPr>
            <a:picLocks noChangeAspect="1"/>
          </p:cNvPicPr>
          <p:nvPr/>
        </p:nvPicPr>
        <p:blipFill>
          <a:blip r:embed="rId2"/>
          <a:stretch>
            <a:fillRect/>
          </a:stretch>
        </p:blipFill>
        <p:spPr>
          <a:xfrm>
            <a:off x="987239" y="523742"/>
            <a:ext cx="8382162" cy="6010408"/>
          </a:xfrm>
          <a:prstGeom prst="rect">
            <a:avLst/>
          </a:prstGeom>
        </p:spPr>
      </p:pic>
    </p:spTree>
    <p:extLst>
      <p:ext uri="{BB962C8B-B14F-4D97-AF65-F5344CB8AC3E}">
        <p14:creationId xmlns:p14="http://schemas.microsoft.com/office/powerpoint/2010/main" val="1282592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48616E-A6E6-4B6B-EEDB-D89073B3D7F6}"/>
              </a:ext>
            </a:extLst>
          </p:cNvPr>
          <p:cNvPicPr>
            <a:picLocks noChangeAspect="1"/>
          </p:cNvPicPr>
          <p:nvPr/>
        </p:nvPicPr>
        <p:blipFill>
          <a:blip r:embed="rId2"/>
          <a:stretch>
            <a:fillRect/>
          </a:stretch>
        </p:blipFill>
        <p:spPr>
          <a:xfrm>
            <a:off x="1701655" y="390404"/>
            <a:ext cx="7299470" cy="6104862"/>
          </a:xfrm>
          <a:prstGeom prst="rect">
            <a:avLst/>
          </a:prstGeom>
        </p:spPr>
      </p:pic>
    </p:spTree>
    <p:extLst>
      <p:ext uri="{BB962C8B-B14F-4D97-AF65-F5344CB8AC3E}">
        <p14:creationId xmlns:p14="http://schemas.microsoft.com/office/powerpoint/2010/main" val="4287842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F55B68-937F-9C91-2981-1CAEC66E086B}"/>
              </a:ext>
            </a:extLst>
          </p:cNvPr>
          <p:cNvPicPr>
            <a:picLocks noChangeAspect="1"/>
          </p:cNvPicPr>
          <p:nvPr/>
        </p:nvPicPr>
        <p:blipFill>
          <a:blip r:embed="rId2"/>
          <a:stretch>
            <a:fillRect/>
          </a:stretch>
        </p:blipFill>
        <p:spPr>
          <a:xfrm>
            <a:off x="171154" y="596810"/>
            <a:ext cx="11525842" cy="3473629"/>
          </a:xfrm>
          <a:prstGeom prst="rect">
            <a:avLst/>
          </a:prstGeom>
        </p:spPr>
      </p:pic>
    </p:spTree>
    <p:extLst>
      <p:ext uri="{BB962C8B-B14F-4D97-AF65-F5344CB8AC3E}">
        <p14:creationId xmlns:p14="http://schemas.microsoft.com/office/powerpoint/2010/main" val="3481506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0025B8-0289-D880-1481-06AD2E8078F8}"/>
              </a:ext>
            </a:extLst>
          </p:cNvPr>
          <p:cNvPicPr>
            <a:picLocks noChangeAspect="1"/>
          </p:cNvPicPr>
          <p:nvPr/>
        </p:nvPicPr>
        <p:blipFill>
          <a:blip r:embed="rId2"/>
          <a:stretch>
            <a:fillRect/>
          </a:stretch>
        </p:blipFill>
        <p:spPr>
          <a:xfrm>
            <a:off x="1596794" y="1149233"/>
            <a:ext cx="8998412" cy="4559534"/>
          </a:xfrm>
          <a:prstGeom prst="rect">
            <a:avLst/>
          </a:prstGeom>
        </p:spPr>
      </p:pic>
    </p:spTree>
    <p:extLst>
      <p:ext uri="{BB962C8B-B14F-4D97-AF65-F5344CB8AC3E}">
        <p14:creationId xmlns:p14="http://schemas.microsoft.com/office/powerpoint/2010/main" val="3430486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7AE7CD-5350-C2AE-EE29-85EB94FD9ED9}"/>
              </a:ext>
            </a:extLst>
          </p:cNvPr>
          <p:cNvPicPr>
            <a:picLocks noChangeAspect="1"/>
          </p:cNvPicPr>
          <p:nvPr/>
        </p:nvPicPr>
        <p:blipFill>
          <a:blip r:embed="rId2"/>
          <a:stretch>
            <a:fillRect/>
          </a:stretch>
        </p:blipFill>
        <p:spPr>
          <a:xfrm>
            <a:off x="1111061" y="447547"/>
            <a:ext cx="8600546" cy="5810378"/>
          </a:xfrm>
          <a:prstGeom prst="rect">
            <a:avLst/>
          </a:prstGeom>
        </p:spPr>
      </p:pic>
    </p:spTree>
    <p:extLst>
      <p:ext uri="{BB962C8B-B14F-4D97-AF65-F5344CB8AC3E}">
        <p14:creationId xmlns:p14="http://schemas.microsoft.com/office/powerpoint/2010/main" val="3880924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A88431-4422-4C3B-B364-489C7FCD3E3D}"/>
              </a:ext>
            </a:extLst>
          </p:cNvPr>
          <p:cNvPicPr>
            <a:picLocks noChangeAspect="1"/>
          </p:cNvPicPr>
          <p:nvPr/>
        </p:nvPicPr>
        <p:blipFill>
          <a:blip r:embed="rId2"/>
          <a:stretch>
            <a:fillRect/>
          </a:stretch>
        </p:blipFill>
        <p:spPr>
          <a:xfrm>
            <a:off x="1036320" y="320278"/>
            <a:ext cx="9830363" cy="6039882"/>
          </a:xfrm>
          <a:prstGeom prst="rect">
            <a:avLst/>
          </a:prstGeom>
        </p:spPr>
      </p:pic>
    </p:spTree>
    <p:extLst>
      <p:ext uri="{BB962C8B-B14F-4D97-AF65-F5344CB8AC3E}">
        <p14:creationId xmlns:p14="http://schemas.microsoft.com/office/powerpoint/2010/main" val="2586462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00990A-BC00-4649-7108-BE8D60B0D3B5}"/>
              </a:ext>
            </a:extLst>
          </p:cNvPr>
          <p:cNvPicPr>
            <a:picLocks noChangeAspect="1"/>
          </p:cNvPicPr>
          <p:nvPr/>
        </p:nvPicPr>
        <p:blipFill>
          <a:blip r:embed="rId2"/>
          <a:stretch>
            <a:fillRect/>
          </a:stretch>
        </p:blipFill>
        <p:spPr>
          <a:xfrm>
            <a:off x="262867" y="787358"/>
            <a:ext cx="11666266" cy="2910882"/>
          </a:xfrm>
          <a:prstGeom prst="rect">
            <a:avLst/>
          </a:prstGeom>
        </p:spPr>
      </p:pic>
      <p:sp>
        <p:nvSpPr>
          <p:cNvPr id="2" name="TextBox 1">
            <a:extLst>
              <a:ext uri="{FF2B5EF4-FFF2-40B4-BE49-F238E27FC236}">
                <a16:creationId xmlns:a16="http://schemas.microsoft.com/office/drawing/2014/main" id="{A8D54A82-40FB-97C1-8255-79E794BB059E}"/>
              </a:ext>
            </a:extLst>
          </p:cNvPr>
          <p:cNvSpPr txBox="1"/>
          <p:nvPr/>
        </p:nvSpPr>
        <p:spPr>
          <a:xfrm>
            <a:off x="723900" y="4524375"/>
            <a:ext cx="11087100" cy="369332"/>
          </a:xfrm>
          <a:prstGeom prst="rect">
            <a:avLst/>
          </a:prstGeom>
          <a:noFill/>
        </p:spPr>
        <p:txBody>
          <a:bodyPr wrap="square" rtlCol="0">
            <a:spAutoFit/>
          </a:bodyPr>
          <a:lstStyle/>
          <a:p>
            <a:r>
              <a:rPr lang="en-AU" dirty="0"/>
              <a:t>Calorimeter </a:t>
            </a:r>
            <a:r>
              <a:rPr lang="en-AU" dirty="0" err="1"/>
              <a:t>pracs</a:t>
            </a:r>
            <a:r>
              <a:rPr lang="en-AU" dirty="0"/>
              <a:t>          rate data             pathways problem                                      pinocembrin case study</a:t>
            </a:r>
          </a:p>
        </p:txBody>
      </p:sp>
    </p:spTree>
    <p:extLst>
      <p:ext uri="{BB962C8B-B14F-4D97-AF65-F5344CB8AC3E}">
        <p14:creationId xmlns:p14="http://schemas.microsoft.com/office/powerpoint/2010/main" val="3396390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stic bags of liquid next to a blue container&#10;&#10;Description automatically generated">
            <a:extLst>
              <a:ext uri="{FF2B5EF4-FFF2-40B4-BE49-F238E27FC236}">
                <a16:creationId xmlns:a16="http://schemas.microsoft.com/office/drawing/2014/main" id="{3B37F6CC-163B-ACDC-E4BF-8E1D3E599F02}"/>
              </a:ext>
            </a:extLst>
          </p:cNvPr>
          <p:cNvPicPr>
            <a:picLocks noChangeAspect="1"/>
          </p:cNvPicPr>
          <p:nvPr/>
        </p:nvPicPr>
        <p:blipFill>
          <a:blip r:embed="rId2"/>
          <a:stretch>
            <a:fillRect/>
          </a:stretch>
        </p:blipFill>
        <p:spPr>
          <a:xfrm>
            <a:off x="621030" y="581660"/>
            <a:ext cx="9538970" cy="5873638"/>
          </a:xfrm>
          <a:prstGeom prst="rect">
            <a:avLst/>
          </a:prstGeom>
        </p:spPr>
      </p:pic>
    </p:spTree>
    <p:extLst>
      <p:ext uri="{BB962C8B-B14F-4D97-AF65-F5344CB8AC3E}">
        <p14:creationId xmlns:p14="http://schemas.microsoft.com/office/powerpoint/2010/main" val="338384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6F81E9-AF5C-5B83-C290-6FAF2E75E7D5}"/>
              </a:ext>
            </a:extLst>
          </p:cNvPr>
          <p:cNvPicPr>
            <a:picLocks noChangeAspect="1"/>
          </p:cNvPicPr>
          <p:nvPr/>
        </p:nvPicPr>
        <p:blipFill>
          <a:blip r:embed="rId2"/>
          <a:stretch>
            <a:fillRect/>
          </a:stretch>
        </p:blipFill>
        <p:spPr>
          <a:xfrm>
            <a:off x="333155" y="1044496"/>
            <a:ext cx="10561093" cy="3756103"/>
          </a:xfrm>
          <a:prstGeom prst="rect">
            <a:avLst/>
          </a:prstGeom>
        </p:spPr>
      </p:pic>
      <p:sp>
        <p:nvSpPr>
          <p:cNvPr id="5" name="TextBox 4">
            <a:extLst>
              <a:ext uri="{FF2B5EF4-FFF2-40B4-BE49-F238E27FC236}">
                <a16:creationId xmlns:a16="http://schemas.microsoft.com/office/drawing/2014/main" id="{E4436049-9BE5-141D-6D0D-C5F2D00EFBB3}"/>
              </a:ext>
            </a:extLst>
          </p:cNvPr>
          <p:cNvSpPr txBox="1"/>
          <p:nvPr/>
        </p:nvSpPr>
        <p:spPr>
          <a:xfrm>
            <a:off x="5762625" y="4419600"/>
            <a:ext cx="3676650" cy="646331"/>
          </a:xfrm>
          <a:prstGeom prst="rect">
            <a:avLst/>
          </a:prstGeom>
          <a:solidFill>
            <a:schemeClr val="accent1">
              <a:lumMod val="20000"/>
              <a:lumOff val="80000"/>
            </a:schemeClr>
          </a:solidFill>
        </p:spPr>
        <p:txBody>
          <a:bodyPr wrap="square" rtlCol="0">
            <a:spAutoFit/>
          </a:bodyPr>
          <a:lstStyle/>
          <a:p>
            <a:r>
              <a:rPr lang="en-AU" dirty="0"/>
              <a:t>Aunty Fran Bodkin</a:t>
            </a:r>
          </a:p>
          <a:p>
            <a:r>
              <a:rPr lang="en-AU" dirty="0"/>
              <a:t>Prof Gerard </a:t>
            </a:r>
            <a:r>
              <a:rPr lang="en-AU" dirty="0" err="1"/>
              <a:t>Meunch</a:t>
            </a:r>
            <a:endParaRPr lang="en-AU" dirty="0"/>
          </a:p>
        </p:txBody>
      </p:sp>
    </p:spTree>
    <p:extLst>
      <p:ext uri="{BB962C8B-B14F-4D97-AF65-F5344CB8AC3E}">
        <p14:creationId xmlns:p14="http://schemas.microsoft.com/office/powerpoint/2010/main" val="2845585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ag of food in a container&#10;&#10;Description automatically generated">
            <a:extLst>
              <a:ext uri="{FF2B5EF4-FFF2-40B4-BE49-F238E27FC236}">
                <a16:creationId xmlns:a16="http://schemas.microsoft.com/office/drawing/2014/main" id="{12FD0661-DE91-EE7E-F5D7-2753BCC46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274" y="3352165"/>
            <a:ext cx="3893075" cy="3505835"/>
          </a:xfrm>
          <a:prstGeom prst="rect">
            <a:avLst/>
          </a:prstGeom>
        </p:spPr>
      </p:pic>
      <p:pic>
        <p:nvPicPr>
          <p:cNvPr id="3" name="Picture 2">
            <a:extLst>
              <a:ext uri="{FF2B5EF4-FFF2-40B4-BE49-F238E27FC236}">
                <a16:creationId xmlns:a16="http://schemas.microsoft.com/office/drawing/2014/main" id="{52A106E8-F598-6F8C-3332-26A305822E8F}"/>
              </a:ext>
            </a:extLst>
          </p:cNvPr>
          <p:cNvPicPr>
            <a:picLocks noChangeAspect="1"/>
          </p:cNvPicPr>
          <p:nvPr/>
        </p:nvPicPr>
        <p:blipFill>
          <a:blip r:embed="rId3"/>
          <a:stretch>
            <a:fillRect/>
          </a:stretch>
        </p:blipFill>
        <p:spPr>
          <a:xfrm>
            <a:off x="5557520" y="2031877"/>
            <a:ext cx="4473258" cy="4826123"/>
          </a:xfrm>
          <a:prstGeom prst="rect">
            <a:avLst/>
          </a:prstGeom>
        </p:spPr>
      </p:pic>
      <p:sp>
        <p:nvSpPr>
          <p:cNvPr id="4" name="TextBox 3">
            <a:extLst>
              <a:ext uri="{FF2B5EF4-FFF2-40B4-BE49-F238E27FC236}">
                <a16:creationId xmlns:a16="http://schemas.microsoft.com/office/drawing/2014/main" id="{ECC7A697-7C7D-5B72-3654-C61E1CC97806}"/>
              </a:ext>
            </a:extLst>
          </p:cNvPr>
          <p:cNvSpPr txBox="1"/>
          <p:nvPr/>
        </p:nvSpPr>
        <p:spPr>
          <a:xfrm>
            <a:off x="231029" y="426720"/>
            <a:ext cx="5161280" cy="2400657"/>
          </a:xfrm>
          <a:prstGeom prst="rect">
            <a:avLst/>
          </a:prstGeom>
          <a:solidFill>
            <a:schemeClr val="accent2">
              <a:lumMod val="20000"/>
              <a:lumOff val="80000"/>
            </a:schemeClr>
          </a:solidFill>
        </p:spPr>
        <p:txBody>
          <a:bodyPr wrap="square" rtlCol="0">
            <a:spAutoFit/>
          </a:bodyPr>
          <a:lstStyle/>
          <a:p>
            <a:r>
              <a:rPr lang="en-AU" sz="3000" dirty="0"/>
              <a:t>Fermentation of sugars</a:t>
            </a:r>
          </a:p>
          <a:p>
            <a:r>
              <a:rPr lang="en-AU" sz="3000" dirty="0"/>
              <a:t>Rate of bubbles emerging indicates the reaction rate.</a:t>
            </a:r>
          </a:p>
          <a:p>
            <a:r>
              <a:rPr lang="en-AU" sz="3000" dirty="0"/>
              <a:t>Investigate a range of factors</a:t>
            </a:r>
          </a:p>
          <a:p>
            <a:r>
              <a:rPr lang="en-AU" sz="3000" dirty="0"/>
              <a:t>- SAC with </a:t>
            </a:r>
            <a:r>
              <a:rPr lang="en-AU" sz="3000" dirty="0" err="1"/>
              <a:t>Kilbaha</a:t>
            </a:r>
            <a:endParaRPr lang="en-AU" sz="3000" dirty="0"/>
          </a:p>
        </p:txBody>
      </p:sp>
    </p:spTree>
    <p:extLst>
      <p:ext uri="{BB962C8B-B14F-4D97-AF65-F5344CB8AC3E}">
        <p14:creationId xmlns:p14="http://schemas.microsoft.com/office/powerpoint/2010/main" val="10941218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E6A79E-F59F-642B-4133-21494D3C34F3}"/>
              </a:ext>
            </a:extLst>
          </p:cNvPr>
          <p:cNvSpPr txBox="1"/>
          <p:nvPr/>
        </p:nvSpPr>
        <p:spPr>
          <a:xfrm>
            <a:off x="818606" y="566057"/>
            <a:ext cx="9283338" cy="3816429"/>
          </a:xfrm>
          <a:prstGeom prst="rect">
            <a:avLst/>
          </a:prstGeom>
          <a:solidFill>
            <a:schemeClr val="accent3">
              <a:lumMod val="20000"/>
              <a:lumOff val="80000"/>
            </a:schemeClr>
          </a:solidFill>
        </p:spPr>
        <p:txBody>
          <a:bodyPr wrap="square" rtlCol="0">
            <a:spAutoFit/>
          </a:bodyPr>
          <a:lstStyle/>
          <a:p>
            <a:r>
              <a:rPr lang="en-AU" sz="2800" b="1" u="sng" dirty="0"/>
              <a:t>Comparison</a:t>
            </a:r>
          </a:p>
          <a:p>
            <a:r>
              <a:rPr lang="en-AU" sz="2800" dirty="0"/>
              <a:t>Equilibrium constant and temperature: exothermic (</a:t>
            </a:r>
            <a:r>
              <a:rPr lang="en-AU" sz="2800" dirty="0">
                <a:effectLst/>
                <a:latin typeface="Calibri" panose="020F0502020204030204" pitchFamily="34" charset="0"/>
                <a:ea typeface="Calibri" panose="020F0502020204030204" pitchFamily="34" charset="0"/>
                <a:cs typeface="Times New Roman" panose="02020603050405020304" pitchFamily="18" charset="0"/>
              </a:rPr>
              <a:t>CoCl</a:t>
            </a:r>
            <a:r>
              <a:rPr lang="en-AU" sz="2800" baseline="-25000" dirty="0">
                <a:effectLst/>
                <a:latin typeface="Calibri" panose="020F0502020204030204" pitchFamily="34" charset="0"/>
                <a:ea typeface="Calibri" panose="020F0502020204030204" pitchFamily="34" charset="0"/>
                <a:cs typeface="Times New Roman" panose="02020603050405020304" pitchFamily="18" charset="0"/>
              </a:rPr>
              <a:t>6</a:t>
            </a:r>
            <a:r>
              <a:rPr lang="en-AU" sz="2800" dirty="0"/>
              <a:t>) vs endothermic (</a:t>
            </a:r>
            <a:r>
              <a:rPr lang="en-AU" sz="2600" dirty="0">
                <a:effectLst/>
                <a:latin typeface="Calibri" panose="020F0502020204030204" pitchFamily="34" charset="0"/>
                <a:ea typeface="Calibri" panose="020F0502020204030204" pitchFamily="34" charset="0"/>
                <a:cs typeface="Times New Roman" panose="02020603050405020304" pitchFamily="18" charset="0"/>
              </a:rPr>
              <a:t>N</a:t>
            </a:r>
            <a:r>
              <a:rPr lang="en-AU" sz="26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AU" sz="2600" dirty="0">
                <a:effectLst/>
                <a:latin typeface="Calibri" panose="020F0502020204030204" pitchFamily="34" charset="0"/>
                <a:ea typeface="Calibri" panose="020F0502020204030204" pitchFamily="34" charset="0"/>
                <a:cs typeface="Times New Roman" panose="02020603050405020304" pitchFamily="18" charset="0"/>
              </a:rPr>
              <a:t>O</a:t>
            </a:r>
            <a:r>
              <a:rPr lang="en-AU" sz="2600" baseline="-25000" dirty="0">
                <a:effectLst/>
                <a:latin typeface="Calibri" panose="020F0502020204030204" pitchFamily="34" charset="0"/>
                <a:ea typeface="Calibri" panose="020F0502020204030204" pitchFamily="34" charset="0"/>
                <a:cs typeface="Times New Roman" panose="02020603050405020304" pitchFamily="18" charset="0"/>
              </a:rPr>
              <a:t>4</a:t>
            </a:r>
            <a:r>
              <a:rPr lang="en-AU" sz="2800" dirty="0"/>
              <a:t>)</a:t>
            </a:r>
          </a:p>
          <a:p>
            <a:r>
              <a:rPr lang="en-AU" sz="2800" dirty="0"/>
              <a:t>Electrolysis of CuBr</a:t>
            </a:r>
            <a:r>
              <a:rPr lang="en-AU" sz="1400" dirty="0"/>
              <a:t>2</a:t>
            </a:r>
            <a:r>
              <a:rPr lang="en-AU" sz="2800" dirty="0"/>
              <a:t> compared to NaCl</a:t>
            </a:r>
          </a:p>
          <a:p>
            <a:r>
              <a:rPr lang="en-AU" sz="2800" dirty="0"/>
              <a:t>Electrical calibration vs chemical calibration</a:t>
            </a:r>
          </a:p>
          <a:p>
            <a:r>
              <a:rPr lang="en-AU" sz="2800" dirty="0"/>
              <a:t>Enzymes and pH vs enzymes and temperature</a:t>
            </a:r>
          </a:p>
          <a:p>
            <a:r>
              <a:rPr lang="en-AU" sz="2800" dirty="0"/>
              <a:t>Bioethanol and different sugars</a:t>
            </a:r>
          </a:p>
          <a:p>
            <a:r>
              <a:rPr lang="en-AU" sz="2800" dirty="0"/>
              <a:t>Aspirin vs esters</a:t>
            </a:r>
            <a:endParaRPr lang="en-AU" dirty="0"/>
          </a:p>
          <a:p>
            <a:endParaRPr lang="en-AU" dirty="0"/>
          </a:p>
        </p:txBody>
      </p:sp>
      <p:pic>
        <p:nvPicPr>
          <p:cNvPr id="4" name="Picture 3">
            <a:extLst>
              <a:ext uri="{FF2B5EF4-FFF2-40B4-BE49-F238E27FC236}">
                <a16:creationId xmlns:a16="http://schemas.microsoft.com/office/drawing/2014/main" id="{175E30A7-1865-C4B6-0932-E980668B8FE5}"/>
              </a:ext>
            </a:extLst>
          </p:cNvPr>
          <p:cNvPicPr>
            <a:picLocks noChangeAspect="1"/>
          </p:cNvPicPr>
          <p:nvPr/>
        </p:nvPicPr>
        <p:blipFill>
          <a:blip r:embed="rId2"/>
          <a:stretch>
            <a:fillRect/>
          </a:stretch>
        </p:blipFill>
        <p:spPr>
          <a:xfrm>
            <a:off x="7054774" y="3243699"/>
            <a:ext cx="3273592" cy="2683503"/>
          </a:xfrm>
          <a:prstGeom prst="rect">
            <a:avLst/>
          </a:prstGeom>
        </p:spPr>
      </p:pic>
      <p:sp>
        <p:nvSpPr>
          <p:cNvPr id="5" name="Star: 5 Points 4">
            <a:extLst>
              <a:ext uri="{FF2B5EF4-FFF2-40B4-BE49-F238E27FC236}">
                <a16:creationId xmlns:a16="http://schemas.microsoft.com/office/drawing/2014/main" id="{80D6FA6F-42DF-3A0D-99D0-6EBA48A79F7C}"/>
              </a:ext>
            </a:extLst>
          </p:cNvPr>
          <p:cNvSpPr/>
          <p:nvPr/>
        </p:nvSpPr>
        <p:spPr>
          <a:xfrm>
            <a:off x="8229600" y="1666875"/>
            <a:ext cx="171450" cy="13335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tar: 5 Points 5">
            <a:extLst>
              <a:ext uri="{FF2B5EF4-FFF2-40B4-BE49-F238E27FC236}">
                <a16:creationId xmlns:a16="http://schemas.microsoft.com/office/drawing/2014/main" id="{334557DE-7DB0-B85B-3FA6-4F954501BCCC}"/>
              </a:ext>
            </a:extLst>
          </p:cNvPr>
          <p:cNvSpPr/>
          <p:nvPr/>
        </p:nvSpPr>
        <p:spPr>
          <a:xfrm>
            <a:off x="9099097" y="1952625"/>
            <a:ext cx="171450" cy="13335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22291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13F268-F98F-AE12-9814-1609062C16D1}"/>
              </a:ext>
            </a:extLst>
          </p:cNvPr>
          <p:cNvSpPr txBox="1"/>
          <p:nvPr/>
        </p:nvSpPr>
        <p:spPr>
          <a:xfrm>
            <a:off x="1009650" y="502104"/>
            <a:ext cx="8057236" cy="4431983"/>
          </a:xfrm>
          <a:prstGeom prst="rect">
            <a:avLst/>
          </a:prstGeom>
          <a:noFill/>
        </p:spPr>
        <p:txBody>
          <a:bodyPr wrap="square" rtlCol="0">
            <a:spAutoFit/>
          </a:bodyPr>
          <a:lstStyle/>
          <a:p>
            <a:r>
              <a:rPr lang="en-AU" sz="2600" b="1" dirty="0"/>
              <a:t>Typical experiments that are obviously still relevant</a:t>
            </a:r>
          </a:p>
          <a:p>
            <a:r>
              <a:rPr lang="en-AU" sz="2600" dirty="0"/>
              <a:t>Calorimetry, burning of food</a:t>
            </a:r>
          </a:p>
          <a:p>
            <a:r>
              <a:rPr lang="en-AU" sz="2600" dirty="0"/>
              <a:t>Biodiesel manufacture</a:t>
            </a:r>
          </a:p>
          <a:p>
            <a:r>
              <a:rPr lang="en-AU" sz="2600" dirty="0"/>
              <a:t>Redox: Electrochemical series</a:t>
            </a:r>
          </a:p>
          <a:p>
            <a:r>
              <a:rPr lang="en-AU" sz="2600" dirty="0"/>
              <a:t>Rate: CaCO</a:t>
            </a:r>
            <a:r>
              <a:rPr lang="en-AU" sz="1400" dirty="0"/>
              <a:t>3</a:t>
            </a:r>
            <a:r>
              <a:rPr lang="en-AU" sz="2600" dirty="0"/>
              <a:t> + HCl                </a:t>
            </a:r>
            <a:r>
              <a:rPr lang="en-AU" sz="2600" dirty="0" err="1"/>
              <a:t>HCl</a:t>
            </a:r>
            <a:r>
              <a:rPr lang="en-AU" sz="2600" dirty="0"/>
              <a:t> + Na</a:t>
            </a:r>
            <a:r>
              <a:rPr lang="en-AU" sz="1400" dirty="0"/>
              <a:t>2</a:t>
            </a:r>
            <a:r>
              <a:rPr lang="en-AU" sz="2600" dirty="0"/>
              <a:t>S</a:t>
            </a:r>
            <a:r>
              <a:rPr lang="en-AU" sz="1400" dirty="0"/>
              <a:t>2</a:t>
            </a:r>
            <a:r>
              <a:rPr lang="en-AU" sz="2600" dirty="0"/>
              <a:t>O</a:t>
            </a:r>
            <a:r>
              <a:rPr lang="en-AU" sz="1400" dirty="0"/>
              <a:t>3</a:t>
            </a:r>
          </a:p>
          <a:p>
            <a:r>
              <a:rPr lang="en-AU" sz="2600" dirty="0"/>
              <a:t>Equilibrium cobalt chloride, NO</a:t>
            </a:r>
            <a:r>
              <a:rPr lang="en-AU" sz="1400" dirty="0"/>
              <a:t>2</a:t>
            </a:r>
            <a:r>
              <a:rPr lang="en-AU" sz="2600" dirty="0"/>
              <a:t>, </a:t>
            </a:r>
          </a:p>
          <a:p>
            <a:r>
              <a:rPr lang="en-AU" sz="2600" dirty="0"/>
              <a:t>Electrolysis: Faraday’s Laws  CuSO</a:t>
            </a:r>
            <a:r>
              <a:rPr lang="en-AU" sz="1400" dirty="0"/>
              <a:t>4</a:t>
            </a:r>
            <a:r>
              <a:rPr lang="en-AU" sz="2600" dirty="0"/>
              <a:t> copper electrodes</a:t>
            </a:r>
          </a:p>
          <a:p>
            <a:r>
              <a:rPr lang="en-AU" sz="2600" dirty="0"/>
              <a:t>Organic: Ester, aspirin</a:t>
            </a:r>
          </a:p>
          <a:p>
            <a:r>
              <a:rPr lang="en-AU" sz="2600" dirty="0"/>
              <a:t>Redox titrations</a:t>
            </a:r>
          </a:p>
          <a:p>
            <a:r>
              <a:rPr lang="en-AU" sz="2600" dirty="0"/>
              <a:t>Enzyme reaction rates</a:t>
            </a:r>
          </a:p>
          <a:p>
            <a:endParaRPr lang="en-AU" sz="2200" dirty="0"/>
          </a:p>
        </p:txBody>
      </p:sp>
      <p:pic>
        <p:nvPicPr>
          <p:cNvPr id="4" name="Picture 3">
            <a:extLst>
              <a:ext uri="{FF2B5EF4-FFF2-40B4-BE49-F238E27FC236}">
                <a16:creationId xmlns:a16="http://schemas.microsoft.com/office/drawing/2014/main" id="{3E1373F2-A4EC-BE6C-9F9C-891405172247}"/>
              </a:ext>
            </a:extLst>
          </p:cNvPr>
          <p:cNvPicPr>
            <a:picLocks noChangeAspect="1"/>
          </p:cNvPicPr>
          <p:nvPr/>
        </p:nvPicPr>
        <p:blipFill>
          <a:blip r:embed="rId2"/>
          <a:stretch>
            <a:fillRect/>
          </a:stretch>
        </p:blipFill>
        <p:spPr>
          <a:xfrm>
            <a:off x="7372350" y="3429000"/>
            <a:ext cx="3638550" cy="2628900"/>
          </a:xfrm>
          <a:prstGeom prst="rect">
            <a:avLst/>
          </a:prstGeom>
        </p:spPr>
      </p:pic>
    </p:spTree>
    <p:extLst>
      <p:ext uri="{BB962C8B-B14F-4D97-AF65-F5344CB8AC3E}">
        <p14:creationId xmlns:p14="http://schemas.microsoft.com/office/powerpoint/2010/main" val="1029097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9A98AE-8CCC-4427-AECE-840C64122CD8}"/>
              </a:ext>
            </a:extLst>
          </p:cNvPr>
          <p:cNvSpPr txBox="1"/>
          <p:nvPr/>
        </p:nvSpPr>
        <p:spPr>
          <a:xfrm>
            <a:off x="705122" y="471939"/>
            <a:ext cx="9283338" cy="6924973"/>
          </a:xfrm>
          <a:prstGeom prst="rect">
            <a:avLst/>
          </a:prstGeom>
          <a:noFill/>
        </p:spPr>
        <p:txBody>
          <a:bodyPr wrap="square" rtlCol="0">
            <a:spAutoFit/>
          </a:bodyPr>
          <a:lstStyle/>
          <a:p>
            <a:r>
              <a:rPr lang="en-AU" sz="2600" b="1" dirty="0"/>
              <a:t>Problem solving</a:t>
            </a:r>
          </a:p>
          <a:p>
            <a:r>
              <a:rPr lang="en-AU" sz="2600" dirty="0"/>
              <a:t>How to improve the efficiency of your calorimeter</a:t>
            </a:r>
          </a:p>
          <a:p>
            <a:r>
              <a:rPr lang="en-AU" sz="2600" dirty="0"/>
              <a:t>Cost of using  different fuels to travel 1000 km</a:t>
            </a:r>
          </a:p>
          <a:p>
            <a:r>
              <a:rPr lang="en-AU" sz="2600" dirty="0"/>
              <a:t>Working out how to get good vitamin C redox results –    </a:t>
            </a:r>
          </a:p>
          <a:p>
            <a:r>
              <a:rPr lang="en-AU" sz="2600" dirty="0"/>
              <a:t>                                                comparing fruits and vegies</a:t>
            </a:r>
          </a:p>
          <a:p>
            <a:r>
              <a:rPr lang="en-AU" sz="2600" dirty="0"/>
              <a:t>Identifying an unknown molecule</a:t>
            </a:r>
          </a:p>
          <a:p>
            <a:r>
              <a:rPr lang="en-AU" sz="2600" dirty="0"/>
              <a:t>Improving the yield of a reversible reaction   </a:t>
            </a:r>
            <a:r>
              <a:rPr lang="en-AU" sz="2600" dirty="0" err="1"/>
              <a:t>eg</a:t>
            </a:r>
            <a:r>
              <a:rPr lang="en-AU" sz="2600" dirty="0"/>
              <a:t>  green ethene</a:t>
            </a:r>
          </a:p>
          <a:p>
            <a:r>
              <a:rPr lang="en-AU" sz="2600" dirty="0"/>
              <a:t>Best battery to use </a:t>
            </a:r>
          </a:p>
          <a:p>
            <a:r>
              <a:rPr lang="en-AU" sz="2600" dirty="0"/>
              <a:t>Slowing the rate of cut fruit deterioration</a:t>
            </a:r>
          </a:p>
          <a:p>
            <a:r>
              <a:rPr lang="en-AU" sz="2600" dirty="0"/>
              <a:t>Improving the voltage of a galvanic cell</a:t>
            </a:r>
          </a:p>
          <a:p>
            <a:r>
              <a:rPr lang="en-AU" sz="2600" dirty="0"/>
              <a:t>Successful electroplating</a:t>
            </a:r>
          </a:p>
          <a:p>
            <a:r>
              <a:rPr lang="en-AU" sz="2600" dirty="0"/>
              <a:t>Measuring viscosity of organic liquids</a:t>
            </a:r>
          </a:p>
          <a:p>
            <a:r>
              <a:rPr lang="en-AU" sz="2600" dirty="0"/>
              <a:t>Successfully tracking an enzyme reaction</a:t>
            </a:r>
          </a:p>
          <a:p>
            <a:r>
              <a:rPr lang="en-AU" sz="2600" dirty="0"/>
              <a:t>Producing quality bioethanol</a:t>
            </a:r>
          </a:p>
          <a:p>
            <a:r>
              <a:rPr lang="en-AU" sz="2600" dirty="0"/>
              <a:t>% purity of oxalic acid or steel wool</a:t>
            </a:r>
          </a:p>
          <a:p>
            <a:endParaRPr lang="en-AU" dirty="0"/>
          </a:p>
          <a:p>
            <a:endParaRPr lang="en-AU" dirty="0"/>
          </a:p>
          <a:p>
            <a:endParaRPr lang="en-AU" dirty="0"/>
          </a:p>
        </p:txBody>
      </p:sp>
      <p:pic>
        <p:nvPicPr>
          <p:cNvPr id="4" name="Picture 3">
            <a:extLst>
              <a:ext uri="{FF2B5EF4-FFF2-40B4-BE49-F238E27FC236}">
                <a16:creationId xmlns:a16="http://schemas.microsoft.com/office/drawing/2014/main" id="{5F75D3FD-940F-F4D6-4765-B29E10780DCD}"/>
              </a:ext>
            </a:extLst>
          </p:cNvPr>
          <p:cNvPicPr>
            <a:picLocks noChangeAspect="1"/>
          </p:cNvPicPr>
          <p:nvPr/>
        </p:nvPicPr>
        <p:blipFill>
          <a:blip r:embed="rId2"/>
          <a:stretch>
            <a:fillRect/>
          </a:stretch>
        </p:blipFill>
        <p:spPr>
          <a:xfrm>
            <a:off x="8784559" y="3342698"/>
            <a:ext cx="2597544" cy="2583873"/>
          </a:xfrm>
          <a:prstGeom prst="rect">
            <a:avLst/>
          </a:prstGeom>
        </p:spPr>
      </p:pic>
      <p:pic>
        <p:nvPicPr>
          <p:cNvPr id="6" name="Picture 5">
            <a:extLst>
              <a:ext uri="{FF2B5EF4-FFF2-40B4-BE49-F238E27FC236}">
                <a16:creationId xmlns:a16="http://schemas.microsoft.com/office/drawing/2014/main" id="{5DFC81CF-FECD-107A-DDA5-39136748C2E1}"/>
              </a:ext>
            </a:extLst>
          </p:cNvPr>
          <p:cNvPicPr>
            <a:picLocks noChangeAspect="1"/>
          </p:cNvPicPr>
          <p:nvPr/>
        </p:nvPicPr>
        <p:blipFill>
          <a:blip r:embed="rId3"/>
          <a:stretch>
            <a:fillRect/>
          </a:stretch>
        </p:blipFill>
        <p:spPr>
          <a:xfrm>
            <a:off x="8746718" y="471939"/>
            <a:ext cx="2635385" cy="1873346"/>
          </a:xfrm>
          <a:prstGeom prst="rect">
            <a:avLst/>
          </a:prstGeom>
        </p:spPr>
      </p:pic>
      <p:sp>
        <p:nvSpPr>
          <p:cNvPr id="7" name="Star: 5 Points 6">
            <a:extLst>
              <a:ext uri="{FF2B5EF4-FFF2-40B4-BE49-F238E27FC236}">
                <a16:creationId xmlns:a16="http://schemas.microsoft.com/office/drawing/2014/main" id="{152B6AB1-0F23-C7CE-1679-02C32D5C8077}"/>
              </a:ext>
            </a:extLst>
          </p:cNvPr>
          <p:cNvSpPr/>
          <p:nvPr/>
        </p:nvSpPr>
        <p:spPr>
          <a:xfrm>
            <a:off x="9620250" y="2969400"/>
            <a:ext cx="171450" cy="13335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Star: 5 Points 7">
            <a:extLst>
              <a:ext uri="{FF2B5EF4-FFF2-40B4-BE49-F238E27FC236}">
                <a16:creationId xmlns:a16="http://schemas.microsoft.com/office/drawing/2014/main" id="{979A1A7F-CF8A-001A-4520-D9E456893484}"/>
              </a:ext>
            </a:extLst>
          </p:cNvPr>
          <p:cNvSpPr/>
          <p:nvPr/>
        </p:nvSpPr>
        <p:spPr>
          <a:xfrm>
            <a:off x="7124700" y="4086225"/>
            <a:ext cx="171450" cy="13335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Star: 5 Points 8">
            <a:extLst>
              <a:ext uri="{FF2B5EF4-FFF2-40B4-BE49-F238E27FC236}">
                <a16:creationId xmlns:a16="http://schemas.microsoft.com/office/drawing/2014/main" id="{EC98E9D7-F8CF-FDD3-8D1E-64B39CF65EED}"/>
              </a:ext>
            </a:extLst>
          </p:cNvPr>
          <p:cNvSpPr/>
          <p:nvPr/>
        </p:nvSpPr>
        <p:spPr>
          <a:xfrm>
            <a:off x="8124825" y="1755636"/>
            <a:ext cx="171450" cy="13335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73754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E700A8-AE52-4017-8C7E-C20956F74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5516C1EB-8D62-4BF0-92B5-02E6AE43B1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5" name="Rectangle 14">
            <a:extLst>
              <a:ext uri="{FF2B5EF4-FFF2-40B4-BE49-F238E27FC236}">
                <a16:creationId xmlns:a16="http://schemas.microsoft.com/office/drawing/2014/main" id="{A737E5B8-8F31-4942-B159-B213C4D6D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78F530DA-C7D1-4968-8F8A-8700C2BB2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extBox 1">
            <a:extLst>
              <a:ext uri="{FF2B5EF4-FFF2-40B4-BE49-F238E27FC236}">
                <a16:creationId xmlns:a16="http://schemas.microsoft.com/office/drawing/2014/main" id="{7D57484A-0364-FD30-4C86-D57FC7A6D6B9}"/>
              </a:ext>
            </a:extLst>
          </p:cNvPr>
          <p:cNvSpPr txBox="1"/>
          <p:nvPr/>
        </p:nvSpPr>
        <p:spPr>
          <a:xfrm>
            <a:off x="1198181" y="2951485"/>
            <a:ext cx="3795840" cy="278621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a:latin typeface="+mj-lt"/>
                <a:ea typeface="+mj-ea"/>
                <a:cs typeface="+mj-cs"/>
              </a:rPr>
              <a:t>Case Studies/Media Files</a:t>
            </a:r>
          </a:p>
        </p:txBody>
      </p:sp>
      <p:pic>
        <p:nvPicPr>
          <p:cNvPr id="4" name="Picture 3">
            <a:extLst>
              <a:ext uri="{FF2B5EF4-FFF2-40B4-BE49-F238E27FC236}">
                <a16:creationId xmlns:a16="http://schemas.microsoft.com/office/drawing/2014/main" id="{0ECE2872-2329-F273-B1C1-874180863FEF}"/>
              </a:ext>
            </a:extLst>
          </p:cNvPr>
          <p:cNvPicPr>
            <a:picLocks noChangeAspect="1"/>
          </p:cNvPicPr>
          <p:nvPr/>
        </p:nvPicPr>
        <p:blipFill rotWithShape="1">
          <a:blip r:embed="rId3"/>
          <a:srcRect r="1593" b="-3"/>
          <a:stretch/>
        </p:blipFill>
        <p:spPr>
          <a:xfrm>
            <a:off x="5359151" y="895610"/>
            <a:ext cx="6107166" cy="5058020"/>
          </a:xfrm>
          <a:prstGeom prst="rect">
            <a:avLst/>
          </a:prstGeom>
        </p:spPr>
      </p:pic>
    </p:spTree>
    <p:extLst>
      <p:ext uri="{BB962C8B-B14F-4D97-AF65-F5344CB8AC3E}">
        <p14:creationId xmlns:p14="http://schemas.microsoft.com/office/powerpoint/2010/main" val="15883424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E770E-CA7C-015C-F192-E7DFCB845978}"/>
              </a:ext>
            </a:extLst>
          </p:cNvPr>
          <p:cNvPicPr>
            <a:picLocks noChangeAspect="1"/>
          </p:cNvPicPr>
          <p:nvPr/>
        </p:nvPicPr>
        <p:blipFill>
          <a:blip r:embed="rId2"/>
          <a:stretch>
            <a:fillRect/>
          </a:stretch>
        </p:blipFill>
        <p:spPr>
          <a:xfrm>
            <a:off x="1682636" y="1444558"/>
            <a:ext cx="7755605" cy="4537142"/>
          </a:xfrm>
          <a:prstGeom prst="rect">
            <a:avLst/>
          </a:prstGeom>
        </p:spPr>
      </p:pic>
      <p:pic>
        <p:nvPicPr>
          <p:cNvPr id="5" name="Picture 4">
            <a:extLst>
              <a:ext uri="{FF2B5EF4-FFF2-40B4-BE49-F238E27FC236}">
                <a16:creationId xmlns:a16="http://schemas.microsoft.com/office/drawing/2014/main" id="{6340D376-6F89-822E-6B2D-2F07DB6B3714}"/>
              </a:ext>
            </a:extLst>
          </p:cNvPr>
          <p:cNvPicPr>
            <a:picLocks noChangeAspect="1"/>
          </p:cNvPicPr>
          <p:nvPr/>
        </p:nvPicPr>
        <p:blipFill>
          <a:blip r:embed="rId3"/>
          <a:stretch>
            <a:fillRect/>
          </a:stretch>
        </p:blipFill>
        <p:spPr>
          <a:xfrm>
            <a:off x="777601" y="5076796"/>
            <a:ext cx="10636797" cy="1104957"/>
          </a:xfrm>
          <a:prstGeom prst="rect">
            <a:avLst/>
          </a:prstGeom>
        </p:spPr>
      </p:pic>
    </p:spTree>
    <p:extLst>
      <p:ext uri="{BB962C8B-B14F-4D97-AF65-F5344CB8AC3E}">
        <p14:creationId xmlns:p14="http://schemas.microsoft.com/office/powerpoint/2010/main" val="1076241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593539-98D1-8767-55F1-DC2EC7955C7E}"/>
              </a:ext>
            </a:extLst>
          </p:cNvPr>
          <p:cNvPicPr>
            <a:picLocks noChangeAspect="1"/>
          </p:cNvPicPr>
          <p:nvPr/>
        </p:nvPicPr>
        <p:blipFill>
          <a:blip r:embed="rId2"/>
          <a:stretch>
            <a:fillRect/>
          </a:stretch>
        </p:blipFill>
        <p:spPr>
          <a:xfrm>
            <a:off x="8510347" y="278088"/>
            <a:ext cx="3530781" cy="4197566"/>
          </a:xfrm>
          <a:prstGeom prst="rect">
            <a:avLst/>
          </a:prstGeom>
        </p:spPr>
      </p:pic>
      <p:pic>
        <p:nvPicPr>
          <p:cNvPr id="5" name="Picture 4">
            <a:extLst>
              <a:ext uri="{FF2B5EF4-FFF2-40B4-BE49-F238E27FC236}">
                <a16:creationId xmlns:a16="http://schemas.microsoft.com/office/drawing/2014/main" id="{AA1602AE-5ED1-E88E-B665-11738E4FDFD2}"/>
              </a:ext>
            </a:extLst>
          </p:cNvPr>
          <p:cNvPicPr>
            <a:picLocks noChangeAspect="1"/>
          </p:cNvPicPr>
          <p:nvPr/>
        </p:nvPicPr>
        <p:blipFill>
          <a:blip r:embed="rId3"/>
          <a:stretch>
            <a:fillRect/>
          </a:stretch>
        </p:blipFill>
        <p:spPr>
          <a:xfrm>
            <a:off x="475992" y="514213"/>
            <a:ext cx="5010407" cy="5321573"/>
          </a:xfrm>
          <a:prstGeom prst="rect">
            <a:avLst/>
          </a:prstGeom>
        </p:spPr>
      </p:pic>
      <p:pic>
        <p:nvPicPr>
          <p:cNvPr id="7" name="Picture 6">
            <a:extLst>
              <a:ext uri="{FF2B5EF4-FFF2-40B4-BE49-F238E27FC236}">
                <a16:creationId xmlns:a16="http://schemas.microsoft.com/office/drawing/2014/main" id="{201BC782-D139-530C-0641-17A2ED8AF7D2}"/>
              </a:ext>
            </a:extLst>
          </p:cNvPr>
          <p:cNvPicPr>
            <a:picLocks noChangeAspect="1"/>
          </p:cNvPicPr>
          <p:nvPr/>
        </p:nvPicPr>
        <p:blipFill>
          <a:blip r:embed="rId4"/>
          <a:stretch>
            <a:fillRect/>
          </a:stretch>
        </p:blipFill>
        <p:spPr>
          <a:xfrm>
            <a:off x="3651094" y="2755689"/>
            <a:ext cx="8064914" cy="4102311"/>
          </a:xfrm>
          <a:prstGeom prst="rect">
            <a:avLst/>
          </a:prstGeom>
        </p:spPr>
      </p:pic>
      <p:sp>
        <p:nvSpPr>
          <p:cNvPr id="8" name="TextBox 7">
            <a:extLst>
              <a:ext uri="{FF2B5EF4-FFF2-40B4-BE49-F238E27FC236}">
                <a16:creationId xmlns:a16="http://schemas.microsoft.com/office/drawing/2014/main" id="{7BA5F79C-35BF-FBBE-325D-456AD2563EF0}"/>
              </a:ext>
            </a:extLst>
          </p:cNvPr>
          <p:cNvSpPr txBox="1"/>
          <p:nvPr/>
        </p:nvSpPr>
        <p:spPr>
          <a:xfrm>
            <a:off x="5033177" y="278088"/>
            <a:ext cx="4917440" cy="2477601"/>
          </a:xfrm>
          <a:prstGeom prst="rect">
            <a:avLst/>
          </a:prstGeom>
          <a:solidFill>
            <a:schemeClr val="accent6">
              <a:lumMod val="20000"/>
              <a:lumOff val="80000"/>
            </a:schemeClr>
          </a:solidFill>
        </p:spPr>
        <p:txBody>
          <a:bodyPr wrap="square" rtlCol="0">
            <a:spAutoFit/>
          </a:bodyPr>
          <a:lstStyle/>
          <a:p>
            <a:r>
              <a:rPr lang="en-AU" sz="3000" b="1" dirty="0"/>
              <a:t>Green hydrogen</a:t>
            </a:r>
          </a:p>
          <a:p>
            <a:r>
              <a:rPr lang="en-AU" sz="2500" dirty="0"/>
              <a:t>-energy source</a:t>
            </a:r>
          </a:p>
          <a:p>
            <a:r>
              <a:rPr lang="en-AU" sz="2500" dirty="0"/>
              <a:t>-sustainability</a:t>
            </a:r>
          </a:p>
          <a:p>
            <a:r>
              <a:rPr lang="en-AU" sz="2500" dirty="0"/>
              <a:t>-electrolyser</a:t>
            </a:r>
          </a:p>
          <a:p>
            <a:r>
              <a:rPr lang="en-AU" sz="2500" dirty="0"/>
              <a:t>- associated industries</a:t>
            </a:r>
          </a:p>
          <a:p>
            <a:r>
              <a:rPr lang="en-AU" sz="2500" dirty="0"/>
              <a:t>-catalysts</a:t>
            </a:r>
          </a:p>
        </p:txBody>
      </p:sp>
    </p:spTree>
    <p:extLst>
      <p:ext uri="{BB962C8B-B14F-4D97-AF65-F5344CB8AC3E}">
        <p14:creationId xmlns:p14="http://schemas.microsoft.com/office/powerpoint/2010/main" val="28997928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F046171-FE64-BFEA-54B2-1B2904BA194F}"/>
              </a:ext>
            </a:extLst>
          </p:cNvPr>
          <p:cNvPicPr>
            <a:picLocks noChangeAspect="1"/>
          </p:cNvPicPr>
          <p:nvPr/>
        </p:nvPicPr>
        <p:blipFill rotWithShape="1">
          <a:blip r:embed="rId2"/>
          <a:srcRect t="27807" b="8311"/>
          <a:stretch/>
        </p:blipFill>
        <p:spPr>
          <a:xfrm>
            <a:off x="457200" y="457200"/>
            <a:ext cx="11277600" cy="5943600"/>
          </a:xfrm>
          <a:prstGeom prst="rect">
            <a:avLst/>
          </a:prstGeom>
        </p:spPr>
      </p:pic>
    </p:spTree>
    <p:extLst>
      <p:ext uri="{BB962C8B-B14F-4D97-AF65-F5344CB8AC3E}">
        <p14:creationId xmlns:p14="http://schemas.microsoft.com/office/powerpoint/2010/main" val="39170221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C5CE62-CEB0-FD18-AD43-D592BF0CAAF3}"/>
              </a:ext>
            </a:extLst>
          </p:cNvPr>
          <p:cNvPicPr>
            <a:picLocks noChangeAspect="1"/>
          </p:cNvPicPr>
          <p:nvPr/>
        </p:nvPicPr>
        <p:blipFill>
          <a:blip r:embed="rId2"/>
          <a:stretch>
            <a:fillRect/>
          </a:stretch>
        </p:blipFill>
        <p:spPr>
          <a:xfrm>
            <a:off x="539568" y="266571"/>
            <a:ext cx="8556807" cy="6076795"/>
          </a:xfrm>
          <a:prstGeom prst="rect">
            <a:avLst/>
          </a:prstGeom>
        </p:spPr>
      </p:pic>
    </p:spTree>
    <p:extLst>
      <p:ext uri="{BB962C8B-B14F-4D97-AF65-F5344CB8AC3E}">
        <p14:creationId xmlns:p14="http://schemas.microsoft.com/office/powerpoint/2010/main" val="1379429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5EBFE0-DA7C-72F1-E4CE-4C90243BE068}"/>
              </a:ext>
            </a:extLst>
          </p:cNvPr>
          <p:cNvPicPr>
            <a:picLocks noChangeAspect="1"/>
          </p:cNvPicPr>
          <p:nvPr/>
        </p:nvPicPr>
        <p:blipFill>
          <a:blip r:embed="rId2"/>
          <a:stretch>
            <a:fillRect/>
          </a:stretch>
        </p:blipFill>
        <p:spPr>
          <a:xfrm>
            <a:off x="5936484" y="3429000"/>
            <a:ext cx="5073911" cy="2502029"/>
          </a:xfrm>
          <a:prstGeom prst="rect">
            <a:avLst/>
          </a:prstGeom>
        </p:spPr>
      </p:pic>
      <p:pic>
        <p:nvPicPr>
          <p:cNvPr id="5" name="Picture 4">
            <a:extLst>
              <a:ext uri="{FF2B5EF4-FFF2-40B4-BE49-F238E27FC236}">
                <a16:creationId xmlns:a16="http://schemas.microsoft.com/office/drawing/2014/main" id="{D2AFAD68-7D56-0F96-DA98-0D33FE3DF93F}"/>
              </a:ext>
            </a:extLst>
          </p:cNvPr>
          <p:cNvPicPr>
            <a:picLocks noChangeAspect="1"/>
          </p:cNvPicPr>
          <p:nvPr/>
        </p:nvPicPr>
        <p:blipFill>
          <a:blip r:embed="rId3"/>
          <a:stretch>
            <a:fillRect/>
          </a:stretch>
        </p:blipFill>
        <p:spPr>
          <a:xfrm>
            <a:off x="27678" y="3251190"/>
            <a:ext cx="5588287" cy="2857647"/>
          </a:xfrm>
          <a:prstGeom prst="rect">
            <a:avLst/>
          </a:prstGeom>
        </p:spPr>
      </p:pic>
      <p:pic>
        <p:nvPicPr>
          <p:cNvPr id="7" name="Picture 6">
            <a:extLst>
              <a:ext uri="{FF2B5EF4-FFF2-40B4-BE49-F238E27FC236}">
                <a16:creationId xmlns:a16="http://schemas.microsoft.com/office/drawing/2014/main" id="{072A8FD6-2E7B-CBE9-13C4-916E8E583FD6}"/>
              </a:ext>
            </a:extLst>
          </p:cNvPr>
          <p:cNvPicPr>
            <a:picLocks noChangeAspect="1"/>
          </p:cNvPicPr>
          <p:nvPr/>
        </p:nvPicPr>
        <p:blipFill>
          <a:blip r:embed="rId4"/>
          <a:stretch>
            <a:fillRect/>
          </a:stretch>
        </p:blipFill>
        <p:spPr>
          <a:xfrm>
            <a:off x="6576037" y="806314"/>
            <a:ext cx="4597636" cy="2444876"/>
          </a:xfrm>
          <a:prstGeom prst="rect">
            <a:avLst/>
          </a:prstGeom>
        </p:spPr>
      </p:pic>
      <p:sp>
        <p:nvSpPr>
          <p:cNvPr id="8" name="TextBox 7">
            <a:extLst>
              <a:ext uri="{FF2B5EF4-FFF2-40B4-BE49-F238E27FC236}">
                <a16:creationId xmlns:a16="http://schemas.microsoft.com/office/drawing/2014/main" id="{B8FE8BBE-26F2-8A2F-844F-6A0834E72C54}"/>
              </a:ext>
            </a:extLst>
          </p:cNvPr>
          <p:cNvSpPr txBox="1"/>
          <p:nvPr/>
        </p:nvSpPr>
        <p:spPr>
          <a:xfrm>
            <a:off x="934720" y="762000"/>
            <a:ext cx="5242560" cy="2400657"/>
          </a:xfrm>
          <a:prstGeom prst="rect">
            <a:avLst/>
          </a:prstGeom>
          <a:solidFill>
            <a:schemeClr val="accent6">
              <a:lumMod val="40000"/>
              <a:lumOff val="60000"/>
            </a:schemeClr>
          </a:solidFill>
        </p:spPr>
        <p:txBody>
          <a:bodyPr wrap="square" rtlCol="0">
            <a:spAutoFit/>
          </a:bodyPr>
          <a:lstStyle/>
          <a:p>
            <a:r>
              <a:rPr lang="en-AU" sz="3000" dirty="0"/>
              <a:t>Green ammonia</a:t>
            </a:r>
          </a:p>
          <a:p>
            <a:pPr marL="457200" indent="-457200">
              <a:buFont typeface="Arial" panose="020B0604020202020204" pitchFamily="34" charset="0"/>
              <a:buChar char="•"/>
            </a:pPr>
            <a:r>
              <a:rPr lang="en-AU" sz="3000" dirty="0"/>
              <a:t>renewable energy</a:t>
            </a:r>
          </a:p>
          <a:p>
            <a:pPr marL="457200" indent="-457200">
              <a:buFont typeface="Arial" panose="020B0604020202020204" pitchFamily="34" charset="0"/>
              <a:buChar char="•"/>
            </a:pPr>
            <a:r>
              <a:rPr lang="en-AU" sz="3000" dirty="0"/>
              <a:t>better catalysts</a:t>
            </a:r>
          </a:p>
          <a:p>
            <a:pPr marL="457200" indent="-457200">
              <a:buFont typeface="Arial" panose="020B0604020202020204" pitchFamily="34" charset="0"/>
              <a:buChar char="•"/>
            </a:pPr>
            <a:r>
              <a:rPr lang="en-AU" sz="3000" dirty="0"/>
              <a:t>electrolysis not Haber</a:t>
            </a:r>
          </a:p>
          <a:p>
            <a:pPr marL="457200" indent="-457200">
              <a:buFont typeface="Arial" panose="020B0604020202020204" pitchFamily="34" charset="0"/>
              <a:buChar char="•"/>
            </a:pPr>
            <a:endParaRPr lang="en-AU" sz="3000" dirty="0"/>
          </a:p>
        </p:txBody>
      </p:sp>
    </p:spTree>
    <p:extLst>
      <p:ext uri="{BB962C8B-B14F-4D97-AF65-F5344CB8AC3E}">
        <p14:creationId xmlns:p14="http://schemas.microsoft.com/office/powerpoint/2010/main" val="2344884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5815B8-F7B2-D618-8361-2B6189AB3086}"/>
              </a:ext>
            </a:extLst>
          </p:cNvPr>
          <p:cNvPicPr>
            <a:picLocks noChangeAspect="1"/>
          </p:cNvPicPr>
          <p:nvPr/>
        </p:nvPicPr>
        <p:blipFill>
          <a:blip r:embed="rId2"/>
          <a:stretch>
            <a:fillRect/>
          </a:stretch>
        </p:blipFill>
        <p:spPr>
          <a:xfrm>
            <a:off x="2692225" y="847592"/>
            <a:ext cx="6807550" cy="5162815"/>
          </a:xfrm>
          <a:prstGeom prst="rect">
            <a:avLst/>
          </a:prstGeom>
        </p:spPr>
      </p:pic>
      <p:sp>
        <p:nvSpPr>
          <p:cNvPr id="4" name="TextBox 3">
            <a:extLst>
              <a:ext uri="{FF2B5EF4-FFF2-40B4-BE49-F238E27FC236}">
                <a16:creationId xmlns:a16="http://schemas.microsoft.com/office/drawing/2014/main" id="{D13A9CB1-90F8-6EF7-E9AA-2741651700DB}"/>
              </a:ext>
            </a:extLst>
          </p:cNvPr>
          <p:cNvSpPr txBox="1"/>
          <p:nvPr/>
        </p:nvSpPr>
        <p:spPr>
          <a:xfrm>
            <a:off x="426720" y="2509520"/>
            <a:ext cx="1879600" cy="861774"/>
          </a:xfrm>
          <a:prstGeom prst="rect">
            <a:avLst/>
          </a:prstGeom>
          <a:solidFill>
            <a:schemeClr val="accent3">
              <a:lumMod val="40000"/>
              <a:lumOff val="60000"/>
            </a:schemeClr>
          </a:solidFill>
        </p:spPr>
        <p:txBody>
          <a:bodyPr wrap="square" rtlCol="0">
            <a:spAutoFit/>
          </a:bodyPr>
          <a:lstStyle/>
          <a:p>
            <a:r>
              <a:rPr lang="en-AU" sz="2500" dirty="0"/>
              <a:t>The System Garden</a:t>
            </a:r>
          </a:p>
        </p:txBody>
      </p:sp>
    </p:spTree>
    <p:extLst>
      <p:ext uri="{BB962C8B-B14F-4D97-AF65-F5344CB8AC3E}">
        <p14:creationId xmlns:p14="http://schemas.microsoft.com/office/powerpoint/2010/main" val="30221654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C653D6-3E72-7995-1E70-523DDB9EAB01}"/>
              </a:ext>
            </a:extLst>
          </p:cNvPr>
          <p:cNvSpPr txBox="1"/>
          <p:nvPr/>
        </p:nvSpPr>
        <p:spPr>
          <a:xfrm>
            <a:off x="342900" y="1295400"/>
            <a:ext cx="10067925" cy="4893647"/>
          </a:xfrm>
          <a:prstGeom prst="rect">
            <a:avLst/>
          </a:prstGeom>
          <a:noFill/>
        </p:spPr>
        <p:txBody>
          <a:bodyPr wrap="square" rtlCol="0">
            <a:spAutoFit/>
          </a:bodyPr>
          <a:lstStyle/>
          <a:p>
            <a:r>
              <a:rPr lang="en-AU" sz="2600" b="1" dirty="0"/>
              <a:t>What’s in a case study?</a:t>
            </a:r>
            <a:r>
              <a:rPr lang="en-AU" sz="2600" dirty="0"/>
              <a:t> Questions on </a:t>
            </a:r>
          </a:p>
          <a:p>
            <a:pPr marL="457200" indent="-457200">
              <a:buFont typeface="Arial" panose="020B0604020202020204" pitchFamily="34" charset="0"/>
              <a:buChar char="•"/>
            </a:pPr>
            <a:r>
              <a:rPr lang="en-AU" sz="2600" dirty="0"/>
              <a:t>Traditional Haber process</a:t>
            </a:r>
          </a:p>
          <a:p>
            <a:pPr marL="457200" indent="-457200">
              <a:buFont typeface="Arial" panose="020B0604020202020204" pitchFamily="34" charset="0"/>
              <a:buChar char="•"/>
            </a:pPr>
            <a:r>
              <a:rPr lang="en-AU" sz="2600" dirty="0"/>
              <a:t>Conditions used for the equilibrium optimisation – why they work</a:t>
            </a:r>
          </a:p>
          <a:p>
            <a:pPr marL="457200" indent="-457200">
              <a:buFont typeface="Arial" panose="020B0604020202020204" pitchFamily="34" charset="0"/>
              <a:buChar char="•"/>
            </a:pPr>
            <a:r>
              <a:rPr lang="en-AU" sz="2600" dirty="0"/>
              <a:t>Limitations of this process</a:t>
            </a:r>
          </a:p>
          <a:p>
            <a:endParaRPr lang="en-AU" sz="2600" dirty="0"/>
          </a:p>
          <a:p>
            <a:pPr marL="457200" indent="-457200">
              <a:buFont typeface="Arial" panose="020B0604020202020204" pitchFamily="34" charset="0"/>
              <a:buChar char="•"/>
            </a:pPr>
            <a:r>
              <a:rPr lang="en-AU" sz="2600" dirty="0"/>
              <a:t>Green ammonia – renewable energy used to power the plant</a:t>
            </a:r>
          </a:p>
          <a:p>
            <a:endParaRPr lang="en-AU" sz="2600" dirty="0"/>
          </a:p>
          <a:p>
            <a:pPr marL="457200" indent="-457200">
              <a:buFont typeface="Arial" panose="020B0604020202020204" pitchFamily="34" charset="0"/>
              <a:buChar char="•"/>
            </a:pPr>
            <a:r>
              <a:rPr lang="en-AU" sz="2600" dirty="0"/>
              <a:t>Hydrogen produced in a PEM</a:t>
            </a:r>
          </a:p>
          <a:p>
            <a:endParaRPr lang="en-AU" sz="2600" dirty="0"/>
          </a:p>
          <a:p>
            <a:pPr marL="457200" indent="-457200">
              <a:buFont typeface="Arial" panose="020B0604020202020204" pitchFamily="34" charset="0"/>
              <a:buChar char="•"/>
            </a:pPr>
            <a:r>
              <a:rPr lang="en-AU" sz="2600" dirty="0"/>
              <a:t>Sustainability issues</a:t>
            </a:r>
          </a:p>
          <a:p>
            <a:endParaRPr lang="en-AU" sz="2600" dirty="0"/>
          </a:p>
          <a:p>
            <a:pPr marL="457200" indent="-457200">
              <a:buFont typeface="Arial" panose="020B0604020202020204" pitchFamily="34" charset="0"/>
              <a:buChar char="•"/>
            </a:pPr>
            <a:r>
              <a:rPr lang="en-AU" sz="2600" dirty="0"/>
              <a:t>Electrolytic production </a:t>
            </a:r>
          </a:p>
        </p:txBody>
      </p:sp>
    </p:spTree>
    <p:extLst>
      <p:ext uri="{BB962C8B-B14F-4D97-AF65-F5344CB8AC3E}">
        <p14:creationId xmlns:p14="http://schemas.microsoft.com/office/powerpoint/2010/main" val="2712677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glass beakers with liquid in them&#10;&#10;Description automatically generated">
            <a:extLst>
              <a:ext uri="{FF2B5EF4-FFF2-40B4-BE49-F238E27FC236}">
                <a16:creationId xmlns:a16="http://schemas.microsoft.com/office/drawing/2014/main" id="{41F4D3A2-F3E5-8E55-B9B7-EBD8BBEE2D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4190" y="1951672"/>
            <a:ext cx="3237180" cy="3443288"/>
          </a:xfrm>
          <a:prstGeom prst="rect">
            <a:avLst/>
          </a:prstGeom>
        </p:spPr>
      </p:pic>
      <p:pic>
        <p:nvPicPr>
          <p:cNvPr id="3" name="Picture 2" descr="A close up of beakers with liquid in them&#10;&#10;Description automatically generated">
            <a:extLst>
              <a:ext uri="{FF2B5EF4-FFF2-40B4-BE49-F238E27FC236}">
                <a16:creationId xmlns:a16="http://schemas.microsoft.com/office/drawing/2014/main" id="{B6524A3E-1477-4D99-20D9-BB5140495A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8649" y="2413634"/>
            <a:ext cx="4147257" cy="2788285"/>
          </a:xfrm>
          <a:prstGeom prst="rect">
            <a:avLst/>
          </a:prstGeom>
        </p:spPr>
      </p:pic>
      <p:sp>
        <p:nvSpPr>
          <p:cNvPr id="4" name="TextBox 3">
            <a:extLst>
              <a:ext uri="{FF2B5EF4-FFF2-40B4-BE49-F238E27FC236}">
                <a16:creationId xmlns:a16="http://schemas.microsoft.com/office/drawing/2014/main" id="{21DA623B-3C5C-C7D1-455C-C1744DAAF3D6}"/>
              </a:ext>
            </a:extLst>
          </p:cNvPr>
          <p:cNvSpPr txBox="1"/>
          <p:nvPr/>
        </p:nvSpPr>
        <p:spPr>
          <a:xfrm>
            <a:off x="1645920" y="568960"/>
            <a:ext cx="6756400" cy="1384995"/>
          </a:xfrm>
          <a:prstGeom prst="rect">
            <a:avLst/>
          </a:prstGeom>
          <a:solidFill>
            <a:schemeClr val="tx2">
              <a:lumMod val="10000"/>
              <a:lumOff val="90000"/>
            </a:schemeClr>
          </a:solidFill>
        </p:spPr>
        <p:txBody>
          <a:bodyPr wrap="square" rtlCol="0">
            <a:spAutoFit/>
          </a:bodyPr>
          <a:lstStyle/>
          <a:p>
            <a:r>
              <a:rPr lang="en-AU" sz="2800" b="1" dirty="0"/>
              <a:t>Vitamin C content:  orange juice</a:t>
            </a:r>
          </a:p>
          <a:p>
            <a:r>
              <a:rPr lang="en-AU" sz="2800" b="1" dirty="0"/>
              <a:t>                                         Capsicum</a:t>
            </a:r>
          </a:p>
          <a:p>
            <a:r>
              <a:rPr lang="en-AU" sz="2800" b="1" dirty="0"/>
              <a:t>                                          Kakadu plum</a:t>
            </a:r>
          </a:p>
        </p:txBody>
      </p:sp>
      <p:sp>
        <p:nvSpPr>
          <p:cNvPr id="5" name="TextBox 4">
            <a:extLst>
              <a:ext uri="{FF2B5EF4-FFF2-40B4-BE49-F238E27FC236}">
                <a16:creationId xmlns:a16="http://schemas.microsoft.com/office/drawing/2014/main" id="{0B56738B-98D4-1A2C-8871-DD91B32FEAB0}"/>
              </a:ext>
            </a:extLst>
          </p:cNvPr>
          <p:cNvSpPr txBox="1"/>
          <p:nvPr/>
        </p:nvSpPr>
        <p:spPr>
          <a:xfrm>
            <a:off x="2914650" y="5619750"/>
            <a:ext cx="3990975" cy="369332"/>
          </a:xfrm>
          <a:prstGeom prst="rect">
            <a:avLst/>
          </a:prstGeom>
          <a:noFill/>
        </p:spPr>
        <p:txBody>
          <a:bodyPr wrap="square" rtlCol="0">
            <a:spAutoFit/>
          </a:bodyPr>
          <a:lstStyle/>
          <a:p>
            <a:r>
              <a:rPr lang="en-AU" dirty="0"/>
              <a:t>University of Canterbury vitamin C</a:t>
            </a:r>
          </a:p>
        </p:txBody>
      </p:sp>
    </p:spTree>
    <p:extLst>
      <p:ext uri="{BB962C8B-B14F-4D97-AF65-F5344CB8AC3E}">
        <p14:creationId xmlns:p14="http://schemas.microsoft.com/office/powerpoint/2010/main" val="21315416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F9AD65-303C-4107-48FA-CE9662312B9B}"/>
              </a:ext>
            </a:extLst>
          </p:cNvPr>
          <p:cNvSpPr txBox="1"/>
          <p:nvPr/>
        </p:nvSpPr>
        <p:spPr>
          <a:xfrm>
            <a:off x="361950" y="895350"/>
            <a:ext cx="9267825" cy="4493538"/>
          </a:xfrm>
          <a:prstGeom prst="rect">
            <a:avLst/>
          </a:prstGeom>
          <a:noFill/>
        </p:spPr>
        <p:txBody>
          <a:bodyPr wrap="square" rtlCol="0">
            <a:spAutoFit/>
          </a:bodyPr>
          <a:lstStyle/>
          <a:p>
            <a:r>
              <a:rPr lang="en-AU" sz="2600" b="1" dirty="0"/>
              <a:t>Case Study</a:t>
            </a:r>
            <a:r>
              <a:rPr lang="en-AU" sz="2600" dirty="0"/>
              <a:t>: Vitamin C in Kakadu plums</a:t>
            </a:r>
          </a:p>
          <a:p>
            <a:endParaRPr lang="en-AU" sz="2600" dirty="0"/>
          </a:p>
          <a:p>
            <a:r>
              <a:rPr lang="en-AU" sz="2600" b="1" dirty="0"/>
              <a:t>Comparison</a:t>
            </a:r>
            <a:r>
              <a:rPr lang="en-AU" sz="2600" dirty="0"/>
              <a:t>: Vitamin C in different fruits</a:t>
            </a:r>
          </a:p>
          <a:p>
            <a:r>
              <a:rPr lang="en-AU" sz="2600" dirty="0"/>
              <a:t>                             Different methods of preparing your sample.</a:t>
            </a:r>
          </a:p>
          <a:p>
            <a:endParaRPr lang="en-AU" sz="2600" dirty="0"/>
          </a:p>
          <a:p>
            <a:r>
              <a:rPr lang="en-AU" sz="2600" b="1" dirty="0"/>
              <a:t>Data</a:t>
            </a:r>
            <a:r>
              <a:rPr lang="en-AU" sz="2600" dirty="0"/>
              <a:t>: Each group puts their data on the board and you graph it.</a:t>
            </a:r>
          </a:p>
          <a:p>
            <a:endParaRPr lang="en-AU" sz="2600" dirty="0"/>
          </a:p>
          <a:p>
            <a:r>
              <a:rPr lang="en-AU" sz="2600" b="1" dirty="0"/>
              <a:t>Problem solving</a:t>
            </a:r>
            <a:r>
              <a:rPr lang="en-AU" sz="2600" dirty="0"/>
              <a:t>: How to judge the endpoint? How do commercial juices fare?</a:t>
            </a:r>
          </a:p>
          <a:p>
            <a:endParaRPr lang="en-AU" sz="2600" dirty="0"/>
          </a:p>
          <a:p>
            <a:r>
              <a:rPr lang="en-AU" sz="2600" b="1" dirty="0"/>
              <a:t>Investigation</a:t>
            </a:r>
            <a:r>
              <a:rPr lang="en-AU" sz="2600" dirty="0"/>
              <a:t>: aspects of the above</a:t>
            </a:r>
          </a:p>
        </p:txBody>
      </p:sp>
    </p:spTree>
    <p:extLst>
      <p:ext uri="{BB962C8B-B14F-4D97-AF65-F5344CB8AC3E}">
        <p14:creationId xmlns:p14="http://schemas.microsoft.com/office/powerpoint/2010/main" val="4265214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7C55C3-111A-B915-B79B-C777C21CE8D1}"/>
              </a:ext>
            </a:extLst>
          </p:cNvPr>
          <p:cNvSpPr txBox="1"/>
          <p:nvPr/>
        </p:nvSpPr>
        <p:spPr>
          <a:xfrm>
            <a:off x="361950" y="895350"/>
            <a:ext cx="11096625" cy="4493538"/>
          </a:xfrm>
          <a:prstGeom prst="rect">
            <a:avLst/>
          </a:prstGeom>
          <a:noFill/>
        </p:spPr>
        <p:txBody>
          <a:bodyPr wrap="square" rtlCol="0">
            <a:spAutoFit/>
          </a:bodyPr>
          <a:lstStyle/>
          <a:p>
            <a:r>
              <a:rPr lang="en-AU" sz="2600" b="1" dirty="0"/>
              <a:t>Case Study</a:t>
            </a:r>
            <a:r>
              <a:rPr lang="en-AU" sz="2600" dirty="0"/>
              <a:t>: Galvanic cells.  Zinc bromide cell. </a:t>
            </a:r>
          </a:p>
          <a:p>
            <a:r>
              <a:rPr lang="en-AU" sz="2600" dirty="0"/>
              <a:t>Vanadium flow battery</a:t>
            </a:r>
          </a:p>
          <a:p>
            <a:endParaRPr lang="en-AU" sz="2600" dirty="0"/>
          </a:p>
          <a:p>
            <a:endParaRPr lang="en-AU" sz="2600" dirty="0"/>
          </a:p>
          <a:p>
            <a:r>
              <a:rPr lang="en-AU" sz="2600" b="1" dirty="0"/>
              <a:t>Data</a:t>
            </a:r>
            <a:r>
              <a:rPr lang="en-AU" sz="2600" dirty="0"/>
              <a:t>: Forming your own electrochemical series.</a:t>
            </a:r>
          </a:p>
          <a:p>
            <a:r>
              <a:rPr lang="en-AU" sz="2600" dirty="0"/>
              <a:t>             Comparing the voltage produced against electrode separation, depth</a:t>
            </a:r>
          </a:p>
          <a:p>
            <a:endParaRPr lang="en-AU" sz="2600" dirty="0"/>
          </a:p>
          <a:p>
            <a:r>
              <a:rPr lang="en-AU" sz="2600" b="1" dirty="0"/>
              <a:t>Problem solving</a:t>
            </a:r>
            <a:r>
              <a:rPr lang="en-AU" sz="2600" dirty="0"/>
              <a:t>: How to maximise the voltage. What commercial battery is the best value?</a:t>
            </a:r>
          </a:p>
          <a:p>
            <a:endParaRPr lang="en-AU" sz="2600" dirty="0"/>
          </a:p>
          <a:p>
            <a:r>
              <a:rPr lang="en-AU" sz="2600" b="1" dirty="0"/>
              <a:t>Investigation</a:t>
            </a:r>
          </a:p>
        </p:txBody>
      </p:sp>
    </p:spTree>
    <p:extLst>
      <p:ext uri="{BB962C8B-B14F-4D97-AF65-F5344CB8AC3E}">
        <p14:creationId xmlns:p14="http://schemas.microsoft.com/office/powerpoint/2010/main" val="1699043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3F323A-8E19-6A8A-C725-61B507CC91AE}"/>
              </a:ext>
            </a:extLst>
          </p:cNvPr>
          <p:cNvSpPr txBox="1"/>
          <p:nvPr/>
        </p:nvSpPr>
        <p:spPr>
          <a:xfrm>
            <a:off x="762000" y="571500"/>
            <a:ext cx="10115550" cy="7094250"/>
          </a:xfrm>
          <a:prstGeom prst="rect">
            <a:avLst/>
          </a:prstGeom>
          <a:noFill/>
        </p:spPr>
        <p:txBody>
          <a:bodyPr wrap="square" rtlCol="0">
            <a:spAutoFit/>
          </a:bodyPr>
          <a:lstStyle/>
          <a:p>
            <a:r>
              <a:rPr lang="en-AU" sz="3500" b="1" dirty="0"/>
              <a:t>Reaction rates</a:t>
            </a:r>
          </a:p>
          <a:p>
            <a:r>
              <a:rPr lang="en-AU" sz="3500" b="1" dirty="0"/>
              <a:t>Comparison</a:t>
            </a:r>
            <a:r>
              <a:rPr lang="en-AU" sz="3500" dirty="0"/>
              <a:t> of marble chips and temp, then marble chips and concentration. Measure mass or volume</a:t>
            </a:r>
          </a:p>
          <a:p>
            <a:r>
              <a:rPr lang="en-AU" sz="3500" dirty="0"/>
              <a:t>Rhubarb and potassium permanganate</a:t>
            </a:r>
          </a:p>
          <a:p>
            <a:endParaRPr lang="en-AU" sz="3500" dirty="0"/>
          </a:p>
          <a:p>
            <a:r>
              <a:rPr lang="en-AU" sz="3500" b="1" dirty="0"/>
              <a:t>Problem solving</a:t>
            </a:r>
            <a:r>
              <a:rPr lang="en-AU" sz="3500" dirty="0"/>
              <a:t>: oxalic acid content of different parts of a rhubarb plant</a:t>
            </a:r>
          </a:p>
          <a:p>
            <a:endParaRPr lang="en-AU" sz="3500" dirty="0"/>
          </a:p>
          <a:p>
            <a:r>
              <a:rPr lang="en-AU" sz="3500" dirty="0"/>
              <a:t>Can you determine oxalic acid content of rhubarb?</a:t>
            </a:r>
          </a:p>
          <a:p>
            <a:endParaRPr lang="en-AU" sz="3500" dirty="0"/>
          </a:p>
          <a:p>
            <a:r>
              <a:rPr lang="en-AU" sz="3500" b="1" dirty="0"/>
              <a:t>Data</a:t>
            </a:r>
            <a:r>
              <a:rPr lang="en-AU" sz="3500" dirty="0"/>
              <a:t>: Analyse the data and draw graphs rather than compare the experiments.</a:t>
            </a:r>
          </a:p>
        </p:txBody>
      </p:sp>
    </p:spTree>
    <p:extLst>
      <p:ext uri="{BB962C8B-B14F-4D97-AF65-F5344CB8AC3E}">
        <p14:creationId xmlns:p14="http://schemas.microsoft.com/office/powerpoint/2010/main" val="13716921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21BBF2-98B5-E66F-9C40-14E0BFDBF33A}"/>
              </a:ext>
            </a:extLst>
          </p:cNvPr>
          <p:cNvPicPr>
            <a:picLocks noChangeAspect="1"/>
          </p:cNvPicPr>
          <p:nvPr/>
        </p:nvPicPr>
        <p:blipFill>
          <a:blip r:embed="rId2"/>
          <a:stretch>
            <a:fillRect/>
          </a:stretch>
        </p:blipFill>
        <p:spPr>
          <a:xfrm>
            <a:off x="1737360" y="304978"/>
            <a:ext cx="7203440" cy="5928399"/>
          </a:xfrm>
          <a:prstGeom prst="rect">
            <a:avLst/>
          </a:prstGeom>
        </p:spPr>
      </p:pic>
      <p:sp>
        <p:nvSpPr>
          <p:cNvPr id="4" name="TextBox 3">
            <a:extLst>
              <a:ext uri="{FF2B5EF4-FFF2-40B4-BE49-F238E27FC236}">
                <a16:creationId xmlns:a16="http://schemas.microsoft.com/office/drawing/2014/main" id="{35C2A5C6-47CB-8047-1EE9-BA19D0619644}"/>
              </a:ext>
            </a:extLst>
          </p:cNvPr>
          <p:cNvSpPr txBox="1"/>
          <p:nvPr/>
        </p:nvSpPr>
        <p:spPr>
          <a:xfrm>
            <a:off x="6471920" y="4744720"/>
            <a:ext cx="4968240" cy="1261884"/>
          </a:xfrm>
          <a:prstGeom prst="rect">
            <a:avLst/>
          </a:prstGeom>
          <a:solidFill>
            <a:srgbClr val="FFC000"/>
          </a:solidFill>
        </p:spPr>
        <p:txBody>
          <a:bodyPr wrap="square" rtlCol="0">
            <a:spAutoFit/>
          </a:bodyPr>
          <a:lstStyle/>
          <a:p>
            <a:r>
              <a:rPr lang="en-AU" sz="2200" dirty="0"/>
              <a:t>% purity of steel wool</a:t>
            </a:r>
          </a:p>
          <a:p>
            <a:r>
              <a:rPr lang="en-AU" dirty="0"/>
              <a:t>Fe +    </a:t>
            </a: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H</a:t>
            </a:r>
            <a:r>
              <a:rPr lang="en-AU" sz="1800" kern="1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SO</a:t>
            </a:r>
            <a:r>
              <a:rPr lang="en-AU" sz="1800" kern="100" baseline="-25000" dirty="0">
                <a:effectLst/>
                <a:latin typeface="Calibri" panose="020F0502020204030204" pitchFamily="34" charset="0"/>
                <a:ea typeface="Calibri" panose="020F0502020204030204" pitchFamily="34" charset="0"/>
                <a:cs typeface="Times New Roman" panose="02020603050405020304" pitchFamily="18" charset="0"/>
              </a:rPr>
              <a:t>4 </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AU" dirty="0"/>
              <a:t>Fe2+    +    Mn</a:t>
            </a: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O</a:t>
            </a:r>
            <a:r>
              <a:rPr lang="en-AU" sz="1800" kern="100" baseline="-25000" dirty="0">
                <a:effectLst/>
                <a:latin typeface="Calibri" panose="020F0502020204030204" pitchFamily="34" charset="0"/>
                <a:ea typeface="Calibri" panose="020F0502020204030204" pitchFamily="34" charset="0"/>
                <a:cs typeface="Times New Roman" panose="02020603050405020304" pitchFamily="18" charset="0"/>
              </a:rPr>
              <a:t>4</a:t>
            </a:r>
            <a:r>
              <a:rPr lang="en-AU" sz="1800" kern="1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en-AU" sz="1800" kern="100" baseline="-25000"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Tree>
    <p:extLst>
      <p:ext uri="{BB962C8B-B14F-4D97-AF65-F5344CB8AC3E}">
        <p14:creationId xmlns:p14="http://schemas.microsoft.com/office/powerpoint/2010/main" val="16425635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A08BBD-B967-692F-72A8-2249EC0283E7}"/>
              </a:ext>
            </a:extLst>
          </p:cNvPr>
          <p:cNvPicPr>
            <a:picLocks noChangeAspect="1"/>
          </p:cNvPicPr>
          <p:nvPr/>
        </p:nvPicPr>
        <p:blipFill>
          <a:blip r:embed="rId2"/>
          <a:stretch>
            <a:fillRect/>
          </a:stretch>
        </p:blipFill>
        <p:spPr>
          <a:xfrm>
            <a:off x="410043" y="439952"/>
            <a:ext cx="7207620" cy="4007056"/>
          </a:xfrm>
          <a:prstGeom prst="rect">
            <a:avLst/>
          </a:prstGeom>
        </p:spPr>
      </p:pic>
      <p:pic>
        <p:nvPicPr>
          <p:cNvPr id="5" name="Picture 4">
            <a:extLst>
              <a:ext uri="{FF2B5EF4-FFF2-40B4-BE49-F238E27FC236}">
                <a16:creationId xmlns:a16="http://schemas.microsoft.com/office/drawing/2014/main" id="{D9772EF3-ACE1-F25E-27CB-79B132027C8A}"/>
              </a:ext>
            </a:extLst>
          </p:cNvPr>
          <p:cNvPicPr>
            <a:picLocks noChangeAspect="1"/>
          </p:cNvPicPr>
          <p:nvPr/>
        </p:nvPicPr>
        <p:blipFill>
          <a:blip r:embed="rId3"/>
          <a:stretch>
            <a:fillRect/>
          </a:stretch>
        </p:blipFill>
        <p:spPr>
          <a:xfrm>
            <a:off x="5459562" y="2582451"/>
            <a:ext cx="6515435" cy="3835597"/>
          </a:xfrm>
          <a:prstGeom prst="rect">
            <a:avLst/>
          </a:prstGeom>
        </p:spPr>
      </p:pic>
    </p:spTree>
    <p:extLst>
      <p:ext uri="{BB962C8B-B14F-4D97-AF65-F5344CB8AC3E}">
        <p14:creationId xmlns:p14="http://schemas.microsoft.com/office/powerpoint/2010/main" val="14590427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DEFAB5-F664-657C-78E1-8C4CBEDB5C0A}"/>
              </a:ext>
            </a:extLst>
          </p:cNvPr>
          <p:cNvPicPr>
            <a:picLocks noChangeAspect="1"/>
          </p:cNvPicPr>
          <p:nvPr/>
        </p:nvPicPr>
        <p:blipFill>
          <a:blip r:embed="rId2"/>
          <a:stretch>
            <a:fillRect/>
          </a:stretch>
        </p:blipFill>
        <p:spPr>
          <a:xfrm>
            <a:off x="366269" y="918988"/>
            <a:ext cx="3837088" cy="3992646"/>
          </a:xfrm>
          <a:prstGeom prst="rect">
            <a:avLst/>
          </a:prstGeom>
        </p:spPr>
      </p:pic>
      <p:cxnSp>
        <p:nvCxnSpPr>
          <p:cNvPr id="7" name="Straight Arrow Connector 6">
            <a:extLst>
              <a:ext uri="{FF2B5EF4-FFF2-40B4-BE49-F238E27FC236}">
                <a16:creationId xmlns:a16="http://schemas.microsoft.com/office/drawing/2014/main" id="{7C49F725-AC1B-0DC5-4C01-9B656C352EAC}"/>
              </a:ext>
            </a:extLst>
          </p:cNvPr>
          <p:cNvCxnSpPr/>
          <p:nvPr/>
        </p:nvCxnSpPr>
        <p:spPr>
          <a:xfrm flipV="1">
            <a:off x="3622766" y="1724297"/>
            <a:ext cx="2116183" cy="2420983"/>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a:extLst>
              <a:ext uri="{FF2B5EF4-FFF2-40B4-BE49-F238E27FC236}">
                <a16:creationId xmlns:a16="http://schemas.microsoft.com/office/drawing/2014/main" id="{31C5C655-9E62-3064-7514-6269992A9144}"/>
              </a:ext>
            </a:extLst>
          </p:cNvPr>
          <p:cNvCxnSpPr>
            <a:cxnSpLocks/>
          </p:cNvCxnSpPr>
          <p:nvPr/>
        </p:nvCxnSpPr>
        <p:spPr>
          <a:xfrm>
            <a:off x="3622766" y="4354286"/>
            <a:ext cx="1959428" cy="121920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1" name="TextBox 10">
            <a:extLst>
              <a:ext uri="{FF2B5EF4-FFF2-40B4-BE49-F238E27FC236}">
                <a16:creationId xmlns:a16="http://schemas.microsoft.com/office/drawing/2014/main" id="{8070899A-85AE-D1B7-EACC-6981E94F6578}"/>
              </a:ext>
            </a:extLst>
          </p:cNvPr>
          <p:cNvSpPr txBox="1"/>
          <p:nvPr/>
        </p:nvSpPr>
        <p:spPr>
          <a:xfrm>
            <a:off x="6156960" y="1062446"/>
            <a:ext cx="3718560" cy="923330"/>
          </a:xfrm>
          <a:prstGeom prst="rect">
            <a:avLst/>
          </a:prstGeom>
          <a:solidFill>
            <a:schemeClr val="accent6">
              <a:lumMod val="20000"/>
              <a:lumOff val="80000"/>
            </a:schemeClr>
          </a:solidFill>
        </p:spPr>
        <p:txBody>
          <a:bodyPr wrap="square" rtlCol="0">
            <a:spAutoFit/>
          </a:bodyPr>
          <a:lstStyle/>
          <a:p>
            <a:r>
              <a:rPr lang="en-AU" dirty="0"/>
              <a:t>Non-polar components</a:t>
            </a:r>
          </a:p>
          <a:p>
            <a:r>
              <a:rPr lang="en-AU" dirty="0"/>
              <a:t>1,8-cineole                  </a:t>
            </a:r>
            <a:r>
              <a:rPr lang="en-AU" b="1" dirty="0"/>
              <a:t>anti-microbial</a:t>
            </a:r>
          </a:p>
          <a:p>
            <a:r>
              <a:rPr lang="en-AU" dirty="0"/>
              <a:t>limonene</a:t>
            </a:r>
          </a:p>
        </p:txBody>
      </p:sp>
      <p:sp>
        <p:nvSpPr>
          <p:cNvPr id="12" name="TextBox 11">
            <a:extLst>
              <a:ext uri="{FF2B5EF4-FFF2-40B4-BE49-F238E27FC236}">
                <a16:creationId xmlns:a16="http://schemas.microsoft.com/office/drawing/2014/main" id="{E4546572-7123-EA92-8585-3A397D0B4DE7}"/>
              </a:ext>
            </a:extLst>
          </p:cNvPr>
          <p:cNvSpPr txBox="1"/>
          <p:nvPr/>
        </p:nvSpPr>
        <p:spPr>
          <a:xfrm>
            <a:off x="5600574" y="4911634"/>
            <a:ext cx="3718560" cy="923330"/>
          </a:xfrm>
          <a:prstGeom prst="rect">
            <a:avLst/>
          </a:prstGeom>
          <a:solidFill>
            <a:schemeClr val="accent6">
              <a:lumMod val="20000"/>
              <a:lumOff val="80000"/>
            </a:schemeClr>
          </a:solidFill>
        </p:spPr>
        <p:txBody>
          <a:bodyPr wrap="square" rtlCol="0">
            <a:spAutoFit/>
          </a:bodyPr>
          <a:lstStyle/>
          <a:p>
            <a:r>
              <a:rPr lang="en-AU" dirty="0"/>
              <a:t>Polar components</a:t>
            </a:r>
          </a:p>
          <a:p>
            <a:r>
              <a:rPr lang="en-AU" dirty="0"/>
              <a:t>Ascorbic acid      </a:t>
            </a:r>
            <a:r>
              <a:rPr lang="en-AU" b="1" dirty="0"/>
              <a:t>antioxidants</a:t>
            </a:r>
          </a:p>
          <a:p>
            <a:r>
              <a:rPr lang="en-AU" dirty="0"/>
              <a:t>Ellagic acid</a:t>
            </a:r>
          </a:p>
        </p:txBody>
      </p:sp>
    </p:spTree>
    <p:extLst>
      <p:ext uri="{BB962C8B-B14F-4D97-AF65-F5344CB8AC3E}">
        <p14:creationId xmlns:p14="http://schemas.microsoft.com/office/powerpoint/2010/main" val="18430788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4A2854-12C4-67B4-028E-C81796F9E379}"/>
              </a:ext>
            </a:extLst>
          </p:cNvPr>
          <p:cNvPicPr>
            <a:picLocks noChangeAspect="1"/>
          </p:cNvPicPr>
          <p:nvPr/>
        </p:nvPicPr>
        <p:blipFill>
          <a:blip r:embed="rId2"/>
          <a:stretch>
            <a:fillRect/>
          </a:stretch>
        </p:blipFill>
        <p:spPr>
          <a:xfrm>
            <a:off x="955039" y="420794"/>
            <a:ext cx="10028705" cy="5868246"/>
          </a:xfrm>
          <a:prstGeom prst="rect">
            <a:avLst/>
          </a:prstGeom>
        </p:spPr>
      </p:pic>
    </p:spTree>
    <p:extLst>
      <p:ext uri="{BB962C8B-B14F-4D97-AF65-F5344CB8AC3E}">
        <p14:creationId xmlns:p14="http://schemas.microsoft.com/office/powerpoint/2010/main" val="13737442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4C8CA4-5C83-4970-3985-6E2B4162623E}"/>
              </a:ext>
            </a:extLst>
          </p:cNvPr>
          <p:cNvPicPr>
            <a:picLocks noChangeAspect="1"/>
          </p:cNvPicPr>
          <p:nvPr/>
        </p:nvPicPr>
        <p:blipFill>
          <a:blip r:embed="rId2"/>
          <a:stretch>
            <a:fillRect/>
          </a:stretch>
        </p:blipFill>
        <p:spPr>
          <a:xfrm>
            <a:off x="1625432" y="434847"/>
            <a:ext cx="7742412" cy="5870703"/>
          </a:xfrm>
          <a:prstGeom prst="rect">
            <a:avLst/>
          </a:prstGeom>
        </p:spPr>
      </p:pic>
      <p:sp>
        <p:nvSpPr>
          <p:cNvPr id="4" name="TextBox 3">
            <a:extLst>
              <a:ext uri="{FF2B5EF4-FFF2-40B4-BE49-F238E27FC236}">
                <a16:creationId xmlns:a16="http://schemas.microsoft.com/office/drawing/2014/main" id="{DDFA58F7-2BA4-861D-90BA-118BAFFCE919}"/>
              </a:ext>
            </a:extLst>
          </p:cNvPr>
          <p:cNvSpPr txBox="1"/>
          <p:nvPr/>
        </p:nvSpPr>
        <p:spPr>
          <a:xfrm>
            <a:off x="9467850" y="1438275"/>
            <a:ext cx="2038350" cy="369332"/>
          </a:xfrm>
          <a:prstGeom prst="rect">
            <a:avLst/>
          </a:prstGeom>
          <a:noFill/>
        </p:spPr>
        <p:txBody>
          <a:bodyPr wrap="square" rtlCol="0">
            <a:spAutoFit/>
          </a:bodyPr>
          <a:lstStyle/>
          <a:p>
            <a:r>
              <a:rPr lang="en-AU" dirty="0"/>
              <a:t>Oil + swab</a:t>
            </a:r>
          </a:p>
        </p:txBody>
      </p:sp>
    </p:spTree>
    <p:extLst>
      <p:ext uri="{BB962C8B-B14F-4D97-AF65-F5344CB8AC3E}">
        <p14:creationId xmlns:p14="http://schemas.microsoft.com/office/powerpoint/2010/main" val="148454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EE99F5F-70BC-168A-A5D6-D50FAABA8151}"/>
              </a:ext>
            </a:extLst>
          </p:cNvPr>
          <p:cNvPicPr>
            <a:picLocks noChangeAspect="1"/>
          </p:cNvPicPr>
          <p:nvPr/>
        </p:nvPicPr>
        <p:blipFill rotWithShape="1">
          <a:blip r:embed="rId2"/>
          <a:srcRect b="3427"/>
          <a:stretch/>
        </p:blipFill>
        <p:spPr>
          <a:xfrm>
            <a:off x="1597687" y="1123527"/>
            <a:ext cx="8996621" cy="4604800"/>
          </a:xfrm>
          <a:prstGeom prst="rect">
            <a:avLst/>
          </a:prstGeom>
        </p:spPr>
      </p:pic>
    </p:spTree>
    <p:extLst>
      <p:ext uri="{BB962C8B-B14F-4D97-AF65-F5344CB8AC3E}">
        <p14:creationId xmlns:p14="http://schemas.microsoft.com/office/powerpoint/2010/main" val="37150151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aerial view of a farm&#10;&#10;Description automatically generated">
            <a:extLst>
              <a:ext uri="{FF2B5EF4-FFF2-40B4-BE49-F238E27FC236}">
                <a16:creationId xmlns:a16="http://schemas.microsoft.com/office/drawing/2014/main" id="{029BEE36-7084-1285-0C2B-189C69A4118E}"/>
              </a:ext>
            </a:extLst>
          </p:cNvPr>
          <p:cNvPicPr>
            <a:picLocks noChangeAspect="1"/>
          </p:cNvPicPr>
          <p:nvPr/>
        </p:nvPicPr>
        <p:blipFill>
          <a:blip r:embed="rId2"/>
          <a:stretch>
            <a:fillRect/>
          </a:stretch>
        </p:blipFill>
        <p:spPr>
          <a:xfrm>
            <a:off x="4805045" y="270192"/>
            <a:ext cx="7864475" cy="5796848"/>
          </a:xfrm>
          <a:prstGeom prst="rect">
            <a:avLst/>
          </a:prstGeom>
        </p:spPr>
      </p:pic>
      <p:pic>
        <p:nvPicPr>
          <p:cNvPr id="3" name="Picture 2">
            <a:extLst>
              <a:ext uri="{FF2B5EF4-FFF2-40B4-BE49-F238E27FC236}">
                <a16:creationId xmlns:a16="http://schemas.microsoft.com/office/drawing/2014/main" id="{3D1F7FC2-217A-E08C-309F-75B8829C98F6}"/>
              </a:ext>
            </a:extLst>
          </p:cNvPr>
          <p:cNvPicPr>
            <a:picLocks noChangeAspect="1"/>
          </p:cNvPicPr>
          <p:nvPr/>
        </p:nvPicPr>
        <p:blipFill>
          <a:blip r:embed="rId3"/>
          <a:stretch>
            <a:fillRect/>
          </a:stretch>
        </p:blipFill>
        <p:spPr>
          <a:xfrm>
            <a:off x="111125" y="2544127"/>
            <a:ext cx="5731510" cy="3883025"/>
          </a:xfrm>
          <a:prstGeom prst="rect">
            <a:avLst/>
          </a:prstGeom>
        </p:spPr>
      </p:pic>
    </p:spTree>
    <p:extLst>
      <p:ext uri="{BB962C8B-B14F-4D97-AF65-F5344CB8AC3E}">
        <p14:creationId xmlns:p14="http://schemas.microsoft.com/office/powerpoint/2010/main" val="37260039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a graph showing a number of numbers&#10;&#10;Description automatically generated with medium confidence">
            <a:extLst>
              <a:ext uri="{FF2B5EF4-FFF2-40B4-BE49-F238E27FC236}">
                <a16:creationId xmlns:a16="http://schemas.microsoft.com/office/drawing/2014/main" id="{14005716-88A5-E1B4-B98F-C192A408EC80}"/>
              </a:ext>
            </a:extLst>
          </p:cNvPr>
          <p:cNvPicPr>
            <a:picLocks noChangeAspect="1"/>
          </p:cNvPicPr>
          <p:nvPr/>
        </p:nvPicPr>
        <p:blipFill>
          <a:blip r:embed="rId2"/>
          <a:stretch>
            <a:fillRect/>
          </a:stretch>
        </p:blipFill>
        <p:spPr>
          <a:xfrm>
            <a:off x="167730" y="2604407"/>
            <a:ext cx="5731510" cy="3573780"/>
          </a:xfrm>
          <a:prstGeom prst="rect">
            <a:avLst/>
          </a:prstGeom>
        </p:spPr>
      </p:pic>
      <p:pic>
        <p:nvPicPr>
          <p:cNvPr id="3" name="Picture 2">
            <a:extLst>
              <a:ext uri="{FF2B5EF4-FFF2-40B4-BE49-F238E27FC236}">
                <a16:creationId xmlns:a16="http://schemas.microsoft.com/office/drawing/2014/main" id="{1EE3A5F3-FCBF-BD1C-29C0-ADBDA6D787D7}"/>
              </a:ext>
            </a:extLst>
          </p:cNvPr>
          <p:cNvPicPr>
            <a:picLocks noChangeAspect="1"/>
          </p:cNvPicPr>
          <p:nvPr/>
        </p:nvPicPr>
        <p:blipFill>
          <a:blip r:embed="rId3"/>
          <a:stretch>
            <a:fillRect/>
          </a:stretch>
        </p:blipFill>
        <p:spPr>
          <a:xfrm>
            <a:off x="4570865" y="461555"/>
            <a:ext cx="7546750" cy="4650286"/>
          </a:xfrm>
          <a:prstGeom prst="rect">
            <a:avLst/>
          </a:prstGeom>
        </p:spPr>
      </p:pic>
      <p:sp>
        <p:nvSpPr>
          <p:cNvPr id="4" name="TextBox 3">
            <a:extLst>
              <a:ext uri="{FF2B5EF4-FFF2-40B4-BE49-F238E27FC236}">
                <a16:creationId xmlns:a16="http://schemas.microsoft.com/office/drawing/2014/main" id="{416A2E2E-CA89-B056-8DAE-63A8B79101B7}"/>
              </a:ext>
            </a:extLst>
          </p:cNvPr>
          <p:cNvSpPr txBox="1"/>
          <p:nvPr/>
        </p:nvSpPr>
        <p:spPr>
          <a:xfrm>
            <a:off x="6334125" y="5257800"/>
            <a:ext cx="4953000" cy="646331"/>
          </a:xfrm>
          <a:prstGeom prst="rect">
            <a:avLst/>
          </a:prstGeom>
          <a:solidFill>
            <a:schemeClr val="accent3">
              <a:lumMod val="20000"/>
              <a:lumOff val="80000"/>
            </a:schemeClr>
          </a:solidFill>
        </p:spPr>
        <p:txBody>
          <a:bodyPr wrap="square" rtlCol="0">
            <a:spAutoFit/>
          </a:bodyPr>
          <a:lstStyle/>
          <a:p>
            <a:r>
              <a:rPr lang="en-AU" dirty="0"/>
              <a:t>Dr Jason Goodger</a:t>
            </a:r>
          </a:p>
          <a:p>
            <a:r>
              <a:rPr lang="en-AU" dirty="0"/>
              <a:t>School of Biosciences</a:t>
            </a:r>
          </a:p>
        </p:txBody>
      </p:sp>
    </p:spTree>
    <p:extLst>
      <p:ext uri="{BB962C8B-B14F-4D97-AF65-F5344CB8AC3E}">
        <p14:creationId xmlns:p14="http://schemas.microsoft.com/office/powerpoint/2010/main" val="12903935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EF92A-C702-033A-7520-4A9E6D62948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624FE41-2F03-B0CC-C3B6-D9C0A640777C}"/>
              </a:ext>
            </a:extLst>
          </p:cNvPr>
          <p:cNvPicPr>
            <a:picLocks noChangeAspect="1"/>
          </p:cNvPicPr>
          <p:nvPr/>
        </p:nvPicPr>
        <p:blipFill>
          <a:blip r:embed="rId2"/>
          <a:stretch>
            <a:fillRect/>
          </a:stretch>
        </p:blipFill>
        <p:spPr>
          <a:xfrm>
            <a:off x="1552511" y="587312"/>
            <a:ext cx="4448239" cy="4356994"/>
          </a:xfrm>
          <a:prstGeom prst="rect">
            <a:avLst/>
          </a:prstGeom>
        </p:spPr>
      </p:pic>
      <p:sp>
        <p:nvSpPr>
          <p:cNvPr id="4" name="TextBox 3">
            <a:extLst>
              <a:ext uri="{FF2B5EF4-FFF2-40B4-BE49-F238E27FC236}">
                <a16:creationId xmlns:a16="http://schemas.microsoft.com/office/drawing/2014/main" id="{9D3EBE87-ACCD-0EBC-FF54-E1B8E15EC2CA}"/>
              </a:ext>
            </a:extLst>
          </p:cNvPr>
          <p:cNvSpPr txBox="1"/>
          <p:nvPr/>
        </p:nvSpPr>
        <p:spPr>
          <a:xfrm>
            <a:off x="7353300" y="2057400"/>
            <a:ext cx="3638550" cy="1292662"/>
          </a:xfrm>
          <a:prstGeom prst="rect">
            <a:avLst/>
          </a:prstGeom>
          <a:noFill/>
        </p:spPr>
        <p:txBody>
          <a:bodyPr wrap="square" rtlCol="0">
            <a:spAutoFit/>
          </a:bodyPr>
          <a:lstStyle/>
          <a:p>
            <a:r>
              <a:rPr lang="en-AU" sz="2600" b="1" dirty="0"/>
              <a:t>Eucalyptol</a:t>
            </a:r>
          </a:p>
          <a:p>
            <a:endParaRPr lang="en-AU" sz="2600" b="1" dirty="0"/>
          </a:p>
          <a:p>
            <a:r>
              <a:rPr lang="en-AU" sz="2600" b="1" dirty="0"/>
              <a:t>Blue Mallee Gums</a:t>
            </a:r>
          </a:p>
        </p:txBody>
      </p:sp>
    </p:spTree>
    <p:extLst>
      <p:ext uri="{BB962C8B-B14F-4D97-AF65-F5344CB8AC3E}">
        <p14:creationId xmlns:p14="http://schemas.microsoft.com/office/powerpoint/2010/main" val="2420887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7F466-CE96-5DFA-51B7-7BE8D14A2B3B}"/>
              </a:ext>
            </a:extLst>
          </p:cNvPr>
          <p:cNvPicPr>
            <a:picLocks noChangeAspect="1"/>
          </p:cNvPicPr>
          <p:nvPr/>
        </p:nvPicPr>
        <p:blipFill>
          <a:blip r:embed="rId2"/>
          <a:stretch>
            <a:fillRect/>
          </a:stretch>
        </p:blipFill>
        <p:spPr>
          <a:xfrm>
            <a:off x="657043" y="390429"/>
            <a:ext cx="9267326" cy="4895946"/>
          </a:xfrm>
          <a:prstGeom prst="rect">
            <a:avLst/>
          </a:prstGeom>
        </p:spPr>
      </p:pic>
      <p:sp>
        <p:nvSpPr>
          <p:cNvPr id="4" name="TextBox 3">
            <a:extLst>
              <a:ext uri="{FF2B5EF4-FFF2-40B4-BE49-F238E27FC236}">
                <a16:creationId xmlns:a16="http://schemas.microsoft.com/office/drawing/2014/main" id="{D7C23256-8903-BDA6-D151-6D823FBE772E}"/>
              </a:ext>
            </a:extLst>
          </p:cNvPr>
          <p:cNvSpPr txBox="1"/>
          <p:nvPr/>
        </p:nvSpPr>
        <p:spPr>
          <a:xfrm>
            <a:off x="2190750" y="5286375"/>
            <a:ext cx="9020175" cy="1200329"/>
          </a:xfrm>
          <a:prstGeom prst="rect">
            <a:avLst/>
          </a:prstGeom>
          <a:noFill/>
        </p:spPr>
        <p:txBody>
          <a:bodyPr wrap="square" rtlCol="0">
            <a:spAutoFit/>
          </a:bodyPr>
          <a:lstStyle/>
          <a:p>
            <a:r>
              <a:rPr lang="en-AU" sz="2400" dirty="0"/>
              <a:t>Monash pharmaceutical College – Dr Michelle McIntosh</a:t>
            </a:r>
          </a:p>
          <a:p>
            <a:endParaRPr lang="en-AU" sz="2400" dirty="0"/>
          </a:p>
          <a:p>
            <a:r>
              <a:rPr lang="en-AU" sz="2400" dirty="0"/>
              <a:t>Isolating and testing THC</a:t>
            </a:r>
          </a:p>
        </p:txBody>
      </p:sp>
    </p:spTree>
    <p:extLst>
      <p:ext uri="{BB962C8B-B14F-4D97-AF65-F5344CB8AC3E}">
        <p14:creationId xmlns:p14="http://schemas.microsoft.com/office/powerpoint/2010/main" val="2946846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811101-2B36-8D5B-7FBD-0C921C19E216}"/>
              </a:ext>
            </a:extLst>
          </p:cNvPr>
          <p:cNvPicPr>
            <a:picLocks noChangeAspect="1"/>
          </p:cNvPicPr>
          <p:nvPr/>
        </p:nvPicPr>
        <p:blipFill>
          <a:blip r:embed="rId2"/>
          <a:stretch>
            <a:fillRect/>
          </a:stretch>
        </p:blipFill>
        <p:spPr>
          <a:xfrm>
            <a:off x="196552" y="320575"/>
            <a:ext cx="11570295" cy="3892750"/>
          </a:xfrm>
          <a:prstGeom prst="rect">
            <a:avLst/>
          </a:prstGeom>
        </p:spPr>
      </p:pic>
      <p:sp>
        <p:nvSpPr>
          <p:cNvPr id="4" name="TextBox 3">
            <a:extLst>
              <a:ext uri="{FF2B5EF4-FFF2-40B4-BE49-F238E27FC236}">
                <a16:creationId xmlns:a16="http://schemas.microsoft.com/office/drawing/2014/main" id="{733750C9-D527-628F-F89B-68945239931B}"/>
              </a:ext>
            </a:extLst>
          </p:cNvPr>
          <p:cNvSpPr txBox="1"/>
          <p:nvPr/>
        </p:nvSpPr>
        <p:spPr>
          <a:xfrm>
            <a:off x="942976" y="4422875"/>
            <a:ext cx="4019550" cy="477054"/>
          </a:xfrm>
          <a:prstGeom prst="rect">
            <a:avLst/>
          </a:prstGeom>
          <a:noFill/>
        </p:spPr>
        <p:txBody>
          <a:bodyPr wrap="square" rtlCol="0">
            <a:spAutoFit/>
          </a:bodyPr>
          <a:lstStyle/>
          <a:p>
            <a:r>
              <a:rPr lang="en-AU" sz="2500" b="1" dirty="0" err="1"/>
              <a:t>Cann</a:t>
            </a:r>
            <a:r>
              <a:rPr lang="en-AU" sz="2500" b="1" dirty="0"/>
              <a:t> group Mildura</a:t>
            </a:r>
          </a:p>
        </p:txBody>
      </p:sp>
      <p:pic>
        <p:nvPicPr>
          <p:cNvPr id="6" name="Picture 5">
            <a:extLst>
              <a:ext uri="{FF2B5EF4-FFF2-40B4-BE49-F238E27FC236}">
                <a16:creationId xmlns:a16="http://schemas.microsoft.com/office/drawing/2014/main" id="{4D2A56D0-496B-C4D5-EE41-0E09090A9540}"/>
              </a:ext>
            </a:extLst>
          </p:cNvPr>
          <p:cNvPicPr>
            <a:picLocks noChangeAspect="1"/>
          </p:cNvPicPr>
          <p:nvPr/>
        </p:nvPicPr>
        <p:blipFill>
          <a:blip r:embed="rId3"/>
          <a:stretch>
            <a:fillRect/>
          </a:stretch>
        </p:blipFill>
        <p:spPr>
          <a:xfrm>
            <a:off x="644345" y="4968847"/>
            <a:ext cx="10337980" cy="1589735"/>
          </a:xfrm>
          <a:prstGeom prst="rect">
            <a:avLst/>
          </a:prstGeom>
        </p:spPr>
      </p:pic>
    </p:spTree>
    <p:extLst>
      <p:ext uri="{BB962C8B-B14F-4D97-AF65-F5344CB8AC3E}">
        <p14:creationId xmlns:p14="http://schemas.microsoft.com/office/powerpoint/2010/main" val="2722879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72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1" name="Rectangle 10">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BB3AD4A-1ECE-A250-5107-1F557AF06154}"/>
              </a:ext>
            </a:extLst>
          </p:cNvPr>
          <p:cNvPicPr>
            <a:picLocks noChangeAspect="1"/>
          </p:cNvPicPr>
          <p:nvPr/>
        </p:nvPicPr>
        <p:blipFill rotWithShape="1">
          <a:blip r:embed="rId2"/>
          <a:srcRect t="5652"/>
          <a:stretch/>
        </p:blipFill>
        <p:spPr>
          <a:xfrm>
            <a:off x="838200" y="704765"/>
            <a:ext cx="10628376" cy="5440003"/>
          </a:xfrm>
          <a:prstGeom prst="rect">
            <a:avLst/>
          </a:prstGeom>
        </p:spPr>
      </p:pic>
    </p:spTree>
    <p:extLst>
      <p:ext uri="{BB962C8B-B14F-4D97-AF65-F5344CB8AC3E}">
        <p14:creationId xmlns:p14="http://schemas.microsoft.com/office/powerpoint/2010/main" val="1487403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Arc 1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close-up of a gauge&#10;&#10;Description automatically generated">
            <a:extLst>
              <a:ext uri="{FF2B5EF4-FFF2-40B4-BE49-F238E27FC236}">
                <a16:creationId xmlns:a16="http://schemas.microsoft.com/office/drawing/2014/main" id="{C12F65D7-FD28-3FD5-7E36-2CF21D3424B9}"/>
              </a:ext>
            </a:extLst>
          </p:cNvPr>
          <p:cNvPicPr>
            <a:picLocks noChangeAspect="1"/>
          </p:cNvPicPr>
          <p:nvPr/>
        </p:nvPicPr>
        <p:blipFill>
          <a:blip r:embed="rId2"/>
          <a:stretch>
            <a:fillRect/>
          </a:stretch>
        </p:blipFill>
        <p:spPr>
          <a:xfrm>
            <a:off x="95857" y="896989"/>
            <a:ext cx="4777381" cy="253201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TextBox 3">
            <a:extLst>
              <a:ext uri="{FF2B5EF4-FFF2-40B4-BE49-F238E27FC236}">
                <a16:creationId xmlns:a16="http://schemas.microsoft.com/office/drawing/2014/main" id="{C1B18AC0-78F7-2CB2-7C58-3BF1E4500CDE}"/>
              </a:ext>
            </a:extLst>
          </p:cNvPr>
          <p:cNvSpPr txBox="1"/>
          <p:nvPr/>
        </p:nvSpPr>
        <p:spPr>
          <a:xfrm>
            <a:off x="4765722" y="834961"/>
            <a:ext cx="7051040" cy="4571683"/>
          </a:xfrm>
          <a:prstGeom prst="rect">
            <a:avLst/>
          </a:prstGeom>
        </p:spPr>
        <p:txBody>
          <a:bodyPr vert="horz" lIns="91440" tIns="45720" rIns="91440" bIns="45720" rtlCol="0">
            <a:normAutofit fontScale="32500" lnSpcReduction="20000"/>
          </a:bodyPr>
          <a:lstStyle/>
          <a:p>
            <a:pPr>
              <a:lnSpc>
                <a:spcPct val="90000"/>
              </a:lnSpc>
              <a:spcAft>
                <a:spcPts val="600"/>
              </a:spcAft>
            </a:pPr>
            <a:r>
              <a:rPr lang="en-US" sz="5900" b="1" dirty="0"/>
              <a:t>Resolution</a:t>
            </a:r>
          </a:p>
          <a:p>
            <a:pPr indent="-228600">
              <a:lnSpc>
                <a:spcPct val="90000"/>
              </a:lnSpc>
              <a:spcAft>
                <a:spcPts val="600"/>
              </a:spcAft>
              <a:buFont typeface="Arial" panose="020B0604020202020204" pitchFamily="34" charset="0"/>
              <a:buChar char="•"/>
            </a:pPr>
            <a:endParaRPr lang="en-US" sz="1700" dirty="0"/>
          </a:p>
          <a:p>
            <a:pPr>
              <a:lnSpc>
                <a:spcPct val="170000"/>
              </a:lnSpc>
              <a:spcAft>
                <a:spcPts val="600"/>
              </a:spcAft>
            </a:pPr>
            <a:r>
              <a:rPr lang="en-US" sz="5000" b="1" dirty="0">
                <a:effectLst/>
              </a:rPr>
              <a:t>Resolution:</a:t>
            </a:r>
            <a:r>
              <a:rPr lang="en-US" sz="5000" dirty="0">
                <a:effectLst/>
              </a:rPr>
              <a:t> The smallest change in the quantity being measured that causes a perceptible change in the value indicated on the measuring instrument.  For example, if the resolution of a burette is 0.05 mL, then the user must estimate the volume between the two marked intervals on the burette so that the value reported will be to two decimal places. For example, measurement readings of 10.50 mL or </a:t>
            </a:r>
            <a:br>
              <a:rPr lang="en-US" sz="5000" dirty="0">
                <a:effectLst/>
              </a:rPr>
            </a:br>
            <a:r>
              <a:rPr lang="en-US" sz="5000" dirty="0">
                <a:effectLst/>
              </a:rPr>
              <a:t>10.55 mL are possible, but a measurement reading of 10.53 mL cannot be claimed. The meniscus of the liquid will either be on the burette line marking, in which case the reading would be 10.50, or it will lie between 10.50 and 10.60, in which case it is measured as 10.55 </a:t>
            </a:r>
            <a:r>
              <a:rPr lang="en-US" sz="5000" dirty="0" err="1">
                <a:effectLst/>
              </a:rPr>
              <a:t>mL.</a:t>
            </a:r>
            <a:r>
              <a:rPr lang="en-US" sz="5000" dirty="0">
                <a:effectLst/>
              </a:rPr>
              <a:t> </a:t>
            </a:r>
          </a:p>
          <a:p>
            <a:pPr indent="-2286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4094421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7526ED0-2492-0A3F-B2B3-E8381E8793B5}"/>
              </a:ext>
            </a:extLst>
          </p:cNvPr>
          <p:cNvPicPr>
            <a:picLocks noChangeAspect="1"/>
          </p:cNvPicPr>
          <p:nvPr/>
        </p:nvPicPr>
        <p:blipFill>
          <a:blip r:embed="rId2"/>
          <a:stretch>
            <a:fillRect/>
          </a:stretch>
        </p:blipFill>
        <p:spPr>
          <a:xfrm>
            <a:off x="815368" y="643467"/>
            <a:ext cx="10561263" cy="5571066"/>
          </a:xfrm>
          <a:prstGeom prst="rect">
            <a:avLst/>
          </a:prstGeom>
        </p:spPr>
      </p:pic>
    </p:spTree>
    <p:extLst>
      <p:ext uri="{BB962C8B-B14F-4D97-AF65-F5344CB8AC3E}">
        <p14:creationId xmlns:p14="http://schemas.microsoft.com/office/powerpoint/2010/main" val="1185009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20057</TotalTime>
  <Words>841</Words>
  <Application>Microsoft Office PowerPoint</Application>
  <PresentationFormat>Widescreen</PresentationFormat>
  <Paragraphs>152</Paragraphs>
  <Slides>65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Meiryo</vt:lpstr>
      <vt:lpstr>-apple-system</vt: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 O'Shea</dc:creator>
  <cp:lastModifiedBy>Pat O'Shea</cp:lastModifiedBy>
  <cp:revision>4</cp:revision>
  <dcterms:created xsi:type="dcterms:W3CDTF">2024-01-23T09:08:15Z</dcterms:created>
  <dcterms:modified xsi:type="dcterms:W3CDTF">2024-02-13T09:25:00Z</dcterms:modified>
</cp:coreProperties>
</file>