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8" r:id="rId3"/>
    <p:sldId id="256" r:id="rId4"/>
    <p:sldId id="257"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 id="274" r:id="rId19"/>
    <p:sldId id="275" r:id="rId20"/>
    <p:sldId id="276" r:id="rId21"/>
    <p:sldId id="277" r:id="rId22"/>
    <p:sldId id="265" r:id="rId23"/>
    <p:sldId id="278" r:id="rId24"/>
    <p:sldId id="279" r:id="rId25"/>
    <p:sldId id="280" r:id="rId26"/>
    <p:sldId id="281" r:id="rId27"/>
    <p:sldId id="282" r:id="rId28"/>
    <p:sldId id="283" r:id="rId29"/>
    <p:sldId id="289" r:id="rId30"/>
    <p:sldId id="291" r:id="rId31"/>
    <p:sldId id="292" r:id="rId32"/>
    <p:sldId id="284" r:id="rId33"/>
    <p:sldId id="285" r:id="rId34"/>
    <p:sldId id="293" r:id="rId35"/>
    <p:sldId id="294" r:id="rId36"/>
    <p:sldId id="290" r:id="rId37"/>
    <p:sldId id="286" r:id="rId38"/>
    <p:sldId id="287"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p:scale>
          <a:sx n="77" d="100"/>
          <a:sy n="77" d="100"/>
        </p:scale>
        <p:origin x="276" y="-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O'Shea" userId="bdc9cfda-2816-4e9c-83f3-1ca3cb2f5ea3" providerId="ADAL" clId="{0D6219B5-EDEC-494A-AC55-3CA6A0CF61C0}"/>
    <pc:docChg chg="modSld sldOrd">
      <pc:chgData name="Pat O'Shea" userId="bdc9cfda-2816-4e9c-83f3-1ca3cb2f5ea3" providerId="ADAL" clId="{0D6219B5-EDEC-494A-AC55-3CA6A0CF61C0}" dt="2022-03-20T22:18:06.247" v="1"/>
      <pc:docMkLst>
        <pc:docMk/>
      </pc:docMkLst>
      <pc:sldChg chg="ord">
        <pc:chgData name="Pat O'Shea" userId="bdc9cfda-2816-4e9c-83f3-1ca3cb2f5ea3" providerId="ADAL" clId="{0D6219B5-EDEC-494A-AC55-3CA6A0CF61C0}" dt="2022-03-20T22:18:06.247" v="1"/>
        <pc:sldMkLst>
          <pc:docMk/>
          <pc:sldMk cId="239660577"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5FFBE-2100-4B3E-82EE-5B2D0C2948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39F706-D117-49B9-9FE1-66CF5A952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DA0F6BF-F7BF-4AA3-A513-26044F1B1FDB}"/>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D49F80B6-DC4C-47E5-866D-B702DE4051C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B6694A-2A72-44D6-B7BB-DF16F5DE03C9}"/>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222959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9432-FBDA-4184-A828-17F58A65E61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6906259-076F-48B2-8B7C-53F261545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B668CF-376D-45C2-B380-F14EE4F883C6}"/>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DA93DE15-A7E0-4768-956F-1BFB1D71B3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840E22-13E9-4E9F-A8E7-7DA624BEDEF9}"/>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27941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DAFE8-39BE-49A0-8B9A-C8032E9DC0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780A0D-3AC5-4FF7-9D9C-9BFA5C23C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B45598-753F-4928-AE2D-8C7330F3A40D}"/>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A0853D9D-DBB5-4E2D-9220-8E6C15D6B68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18C33E-D424-474F-9570-FDA4F88D73FD}"/>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15533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C435-66A6-4FEE-B87A-7709B5024C4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8C20C63-44F8-412D-811E-0C1DDDDC39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1A1202E-F615-4E51-A12B-582ECE85DCF9}"/>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EBBCFE3F-7941-41C5-B542-1B18986EA30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44DA23-3886-41EC-8285-5F8A0E95C6A3}"/>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344525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D4AC-438D-4453-BA17-57E407FC5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761C5FA-09A1-472D-A01D-C9BEA68AE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353D03-4685-4919-9C9D-1EB7798236FD}"/>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399986EE-6350-4734-8C95-0FCFF219005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72F2DB-4FA3-4D0B-A10E-7D687E939767}"/>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1364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051B-D4D1-4031-AF7A-F6BDB4EFEDE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FB3CBAC-EBDE-4ACB-8E1D-5F70C4659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1898247-2E68-4156-A6FA-63CE04B5C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B2DF93F-1A76-420B-B769-ADADE5DEF96F}"/>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6" name="Footer Placeholder 5">
            <a:extLst>
              <a:ext uri="{FF2B5EF4-FFF2-40B4-BE49-F238E27FC236}">
                <a16:creationId xmlns:a16="http://schemas.microsoft.com/office/drawing/2014/main" id="{B12D7B1B-286A-4B3C-8DAC-1EBEC5BD8E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349361-6059-430F-B607-2BDD7E4C6D4D}"/>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358188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2DCC-181C-497A-A92B-847A38E6CB0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C8346BE-2A66-4666-9F1D-9918DBAA4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24C574-9FC8-44D3-8ADB-39B5C36F2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1A9CE52-5346-417E-81A4-47ED142DC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7D8F06-927B-4E7E-9CBD-157A13D593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6191AA3-8287-4D1B-9B28-E98A9560C147}"/>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8" name="Footer Placeholder 7">
            <a:extLst>
              <a:ext uri="{FF2B5EF4-FFF2-40B4-BE49-F238E27FC236}">
                <a16:creationId xmlns:a16="http://schemas.microsoft.com/office/drawing/2014/main" id="{B4BF4092-C39B-4146-A2FE-F0734907275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6312116-4BBE-4825-9711-EABDE71608B7}"/>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26399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6D0D-3836-44C8-936B-300CC455F2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1E01DDA-B1D3-4F58-9134-783374D46CE8}"/>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4" name="Footer Placeholder 3">
            <a:extLst>
              <a:ext uri="{FF2B5EF4-FFF2-40B4-BE49-F238E27FC236}">
                <a16:creationId xmlns:a16="http://schemas.microsoft.com/office/drawing/2014/main" id="{5D5ADB26-5978-45FC-9F63-12665118409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653E4A0-F413-40C7-9716-CDB17DA362C9}"/>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62533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1189A-6BC2-4E7D-8036-390CA51394F7}"/>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3" name="Footer Placeholder 2">
            <a:extLst>
              <a:ext uri="{FF2B5EF4-FFF2-40B4-BE49-F238E27FC236}">
                <a16:creationId xmlns:a16="http://schemas.microsoft.com/office/drawing/2014/main" id="{6809EF0F-8233-4D77-ADC1-0E0C71D47A1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22691E3-CD77-436E-A2BF-AF5483726F5D}"/>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40279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5D6-5BC6-46AA-96C0-3A8C4437FF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8A7C3E8-508D-432B-B8F2-F17B6934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E25CC70-891F-43D5-8229-21B607294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C9E0AA-AFD5-4068-A336-AF09E76E8E5C}"/>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6" name="Footer Placeholder 5">
            <a:extLst>
              <a:ext uri="{FF2B5EF4-FFF2-40B4-BE49-F238E27FC236}">
                <a16:creationId xmlns:a16="http://schemas.microsoft.com/office/drawing/2014/main" id="{39DC6E07-8039-4471-925D-E7A6933EA1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20D6FA-182D-4C91-B3A5-E1AC4A2C01A4}"/>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10267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3738-80F3-408A-96E5-B8276E47F5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A8DE37C-3FB7-431F-A4D2-81FD260D5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99D0721-6A38-4D58-8ACB-F0D4FE901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DFCA1-9CDF-4D12-A68C-6E0A1534FA24}"/>
              </a:ext>
            </a:extLst>
          </p:cNvPr>
          <p:cNvSpPr>
            <a:spLocks noGrp="1"/>
          </p:cNvSpPr>
          <p:nvPr>
            <p:ph type="dt" sz="half" idx="10"/>
          </p:nvPr>
        </p:nvSpPr>
        <p:spPr/>
        <p:txBody>
          <a:bodyPr/>
          <a:lstStyle/>
          <a:p>
            <a:fld id="{61965B4B-F7DF-4C74-A410-7F9E978338BB}" type="datetimeFigureOut">
              <a:rPr lang="en-AU" smtClean="0"/>
              <a:t>21/03/2022</a:t>
            </a:fld>
            <a:endParaRPr lang="en-AU"/>
          </a:p>
        </p:txBody>
      </p:sp>
      <p:sp>
        <p:nvSpPr>
          <p:cNvPr id="6" name="Footer Placeholder 5">
            <a:extLst>
              <a:ext uri="{FF2B5EF4-FFF2-40B4-BE49-F238E27FC236}">
                <a16:creationId xmlns:a16="http://schemas.microsoft.com/office/drawing/2014/main" id="{944FBDF5-301F-456A-BE13-5534C117CE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39DA6E-4838-497E-829A-42DDA888008C}"/>
              </a:ext>
            </a:extLst>
          </p:cNvPr>
          <p:cNvSpPr>
            <a:spLocks noGrp="1"/>
          </p:cNvSpPr>
          <p:nvPr>
            <p:ph type="sldNum" sz="quarter" idx="12"/>
          </p:nvPr>
        </p:nvSpPr>
        <p:spPr/>
        <p:txBody>
          <a:bodyPr/>
          <a:lstStyle/>
          <a:p>
            <a:fld id="{D60912A9-A9C6-4EEE-8FA1-6567F40038ED}" type="slidenum">
              <a:rPr lang="en-AU" smtClean="0"/>
              <a:t>‹#›</a:t>
            </a:fld>
            <a:endParaRPr lang="en-AU"/>
          </a:p>
        </p:txBody>
      </p:sp>
    </p:spTree>
    <p:extLst>
      <p:ext uri="{BB962C8B-B14F-4D97-AF65-F5344CB8AC3E}">
        <p14:creationId xmlns:p14="http://schemas.microsoft.com/office/powerpoint/2010/main" val="235701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CA638-6D8B-453A-B38F-9FEF881CF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E8E012-8A28-443B-B8D0-EC69A12CF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80A9FD-F300-4DB3-A96B-A75F6D0AD1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65B4B-F7DF-4C74-A410-7F9E978338BB}" type="datetimeFigureOut">
              <a:rPr lang="en-AU" smtClean="0"/>
              <a:t>21/03/2022</a:t>
            </a:fld>
            <a:endParaRPr lang="en-AU"/>
          </a:p>
        </p:txBody>
      </p:sp>
      <p:sp>
        <p:nvSpPr>
          <p:cNvPr id="5" name="Footer Placeholder 4">
            <a:extLst>
              <a:ext uri="{FF2B5EF4-FFF2-40B4-BE49-F238E27FC236}">
                <a16:creationId xmlns:a16="http://schemas.microsoft.com/office/drawing/2014/main" id="{E15F25CA-F311-449E-91DD-2549671B3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6365C00-C285-4E8E-8E50-A94CBAECA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912A9-A9C6-4EEE-8FA1-6567F40038ED}" type="slidenum">
              <a:rPr lang="en-AU" smtClean="0"/>
              <a:t>‹#›</a:t>
            </a:fld>
            <a:endParaRPr lang="en-AU"/>
          </a:p>
        </p:txBody>
      </p:sp>
    </p:spTree>
    <p:extLst>
      <p:ext uri="{BB962C8B-B14F-4D97-AF65-F5344CB8AC3E}">
        <p14:creationId xmlns:p14="http://schemas.microsoft.com/office/powerpoint/2010/main" val="405260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cid:29A89A65-2E49-4015-9EF7-11F8D26B233C"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0D60-6AF2-4194-BA94-9BD302B66A35}"/>
              </a:ext>
            </a:extLst>
          </p:cNvPr>
          <p:cNvPicPr>
            <a:picLocks noChangeAspect="1"/>
          </p:cNvPicPr>
          <p:nvPr/>
        </p:nvPicPr>
        <p:blipFill>
          <a:blip r:embed="rId2"/>
          <a:stretch>
            <a:fillRect/>
          </a:stretch>
        </p:blipFill>
        <p:spPr>
          <a:xfrm>
            <a:off x="4390544" y="976312"/>
            <a:ext cx="6122557" cy="4033838"/>
          </a:xfrm>
          <a:prstGeom prst="rect">
            <a:avLst/>
          </a:prstGeom>
        </p:spPr>
      </p:pic>
      <p:sp>
        <p:nvSpPr>
          <p:cNvPr id="4" name="TextBox 3">
            <a:extLst>
              <a:ext uri="{FF2B5EF4-FFF2-40B4-BE49-F238E27FC236}">
                <a16:creationId xmlns:a16="http://schemas.microsoft.com/office/drawing/2014/main" id="{F463A403-6B0D-42F8-9E29-173956ABFBDF}"/>
              </a:ext>
            </a:extLst>
          </p:cNvPr>
          <p:cNvSpPr txBox="1"/>
          <p:nvPr/>
        </p:nvSpPr>
        <p:spPr>
          <a:xfrm>
            <a:off x="161925" y="1855715"/>
            <a:ext cx="4133850" cy="2800767"/>
          </a:xfrm>
          <a:prstGeom prst="rect">
            <a:avLst/>
          </a:prstGeom>
          <a:solidFill>
            <a:schemeClr val="accent4">
              <a:lumMod val="20000"/>
              <a:lumOff val="80000"/>
            </a:schemeClr>
          </a:solidFill>
        </p:spPr>
        <p:txBody>
          <a:bodyPr wrap="square" rtlCol="0">
            <a:spAutoFit/>
          </a:bodyPr>
          <a:lstStyle/>
          <a:p>
            <a:r>
              <a:rPr lang="en-AU" sz="2200" dirty="0"/>
              <a:t>If you thought indigenous Australians knew very little about chemistry, think again! </a:t>
            </a:r>
          </a:p>
          <a:p>
            <a:endParaRPr lang="en-AU" sz="2200" dirty="0"/>
          </a:p>
          <a:p>
            <a:r>
              <a:rPr lang="en-AU" sz="2200" dirty="0"/>
              <a:t>Scientists are now starting to realise how chemical processes indigenous Australians have applied over the past centuries.</a:t>
            </a:r>
          </a:p>
        </p:txBody>
      </p:sp>
      <p:sp>
        <p:nvSpPr>
          <p:cNvPr id="5" name="TextBox 4">
            <a:extLst>
              <a:ext uri="{FF2B5EF4-FFF2-40B4-BE49-F238E27FC236}">
                <a16:creationId xmlns:a16="http://schemas.microsoft.com/office/drawing/2014/main" id="{B59B7690-CC97-4465-BAED-7C11BC86B02B}"/>
              </a:ext>
            </a:extLst>
          </p:cNvPr>
          <p:cNvSpPr txBox="1"/>
          <p:nvPr/>
        </p:nvSpPr>
        <p:spPr>
          <a:xfrm>
            <a:off x="6456725" y="5154661"/>
            <a:ext cx="3657600" cy="646331"/>
          </a:xfrm>
          <a:prstGeom prst="rect">
            <a:avLst/>
          </a:prstGeom>
          <a:solidFill>
            <a:schemeClr val="accent2">
              <a:lumMod val="40000"/>
              <a:lumOff val="60000"/>
            </a:schemeClr>
          </a:solidFill>
        </p:spPr>
        <p:txBody>
          <a:bodyPr wrap="square" rtlCol="0">
            <a:spAutoFit/>
          </a:bodyPr>
          <a:lstStyle/>
          <a:p>
            <a:r>
              <a:rPr lang="en-AU" dirty="0"/>
              <a:t>Indigenous rangers planning fire breaks in Northern Australia.</a:t>
            </a:r>
          </a:p>
        </p:txBody>
      </p:sp>
      <p:sp>
        <p:nvSpPr>
          <p:cNvPr id="6" name="TextBox 5">
            <a:extLst>
              <a:ext uri="{FF2B5EF4-FFF2-40B4-BE49-F238E27FC236}">
                <a16:creationId xmlns:a16="http://schemas.microsoft.com/office/drawing/2014/main" id="{3A42A553-AA5E-4F55-9C70-FB57AD510AED}"/>
              </a:ext>
            </a:extLst>
          </p:cNvPr>
          <p:cNvSpPr txBox="1"/>
          <p:nvPr/>
        </p:nvSpPr>
        <p:spPr>
          <a:xfrm>
            <a:off x="629174" y="6131109"/>
            <a:ext cx="1174459" cy="276999"/>
          </a:xfrm>
          <a:prstGeom prst="rect">
            <a:avLst/>
          </a:prstGeom>
          <a:noFill/>
        </p:spPr>
        <p:txBody>
          <a:bodyPr wrap="square" rtlCol="0">
            <a:spAutoFit/>
          </a:bodyPr>
          <a:lstStyle/>
          <a:p>
            <a:r>
              <a:rPr lang="en-AU" sz="1200" dirty="0"/>
              <a:t>© </a:t>
            </a:r>
            <a:r>
              <a:rPr lang="en-AU" sz="1200" dirty="0" err="1"/>
              <a:t>POShea</a:t>
            </a:r>
            <a:endParaRPr lang="en-AU" sz="1200" dirty="0"/>
          </a:p>
        </p:txBody>
      </p:sp>
      <p:sp>
        <p:nvSpPr>
          <p:cNvPr id="7" name="TextBox 6">
            <a:extLst>
              <a:ext uri="{FF2B5EF4-FFF2-40B4-BE49-F238E27FC236}">
                <a16:creationId xmlns:a16="http://schemas.microsoft.com/office/drawing/2014/main" id="{9F1F3928-5CA6-4F88-BE5C-C396022427C3}"/>
              </a:ext>
            </a:extLst>
          </p:cNvPr>
          <p:cNvSpPr txBox="1"/>
          <p:nvPr/>
        </p:nvSpPr>
        <p:spPr>
          <a:xfrm>
            <a:off x="1076325" y="320530"/>
            <a:ext cx="5019675" cy="553998"/>
          </a:xfrm>
          <a:prstGeom prst="rect">
            <a:avLst/>
          </a:prstGeom>
          <a:solidFill>
            <a:schemeClr val="accent4">
              <a:lumMod val="20000"/>
              <a:lumOff val="80000"/>
            </a:schemeClr>
          </a:solidFill>
        </p:spPr>
        <p:txBody>
          <a:bodyPr wrap="square" rtlCol="0">
            <a:spAutoFit/>
          </a:bodyPr>
          <a:lstStyle/>
          <a:p>
            <a:r>
              <a:rPr lang="en-AU" sz="3000" b="1" dirty="0"/>
              <a:t>Exploring indigenous science</a:t>
            </a:r>
          </a:p>
        </p:txBody>
      </p:sp>
    </p:spTree>
    <p:extLst>
      <p:ext uri="{BB962C8B-B14F-4D97-AF65-F5344CB8AC3E}">
        <p14:creationId xmlns:p14="http://schemas.microsoft.com/office/powerpoint/2010/main" val="235107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5B478-49F6-42DB-B230-02B778CFF9F4}"/>
              </a:ext>
            </a:extLst>
          </p:cNvPr>
          <p:cNvPicPr>
            <a:picLocks noChangeAspect="1"/>
          </p:cNvPicPr>
          <p:nvPr/>
        </p:nvPicPr>
        <p:blipFill>
          <a:blip r:embed="rId2"/>
          <a:stretch>
            <a:fillRect/>
          </a:stretch>
        </p:blipFill>
        <p:spPr>
          <a:xfrm>
            <a:off x="942816" y="768267"/>
            <a:ext cx="9191237" cy="4775283"/>
          </a:xfrm>
          <a:prstGeom prst="rect">
            <a:avLst/>
          </a:prstGeom>
        </p:spPr>
      </p:pic>
    </p:spTree>
    <p:extLst>
      <p:ext uri="{BB962C8B-B14F-4D97-AF65-F5344CB8AC3E}">
        <p14:creationId xmlns:p14="http://schemas.microsoft.com/office/powerpoint/2010/main" val="392076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DF917-DA83-4FE5-B92D-48AB4F6C835E}"/>
              </a:ext>
            </a:extLst>
          </p:cNvPr>
          <p:cNvPicPr>
            <a:picLocks noChangeAspect="1"/>
          </p:cNvPicPr>
          <p:nvPr/>
        </p:nvPicPr>
        <p:blipFill>
          <a:blip r:embed="rId2"/>
          <a:stretch>
            <a:fillRect/>
          </a:stretch>
        </p:blipFill>
        <p:spPr>
          <a:xfrm>
            <a:off x="873540" y="431770"/>
            <a:ext cx="9797220" cy="3517959"/>
          </a:xfrm>
          <a:prstGeom prst="rect">
            <a:avLst/>
          </a:prstGeom>
        </p:spPr>
      </p:pic>
      <p:sp>
        <p:nvSpPr>
          <p:cNvPr id="4" name="TextBox 3">
            <a:extLst>
              <a:ext uri="{FF2B5EF4-FFF2-40B4-BE49-F238E27FC236}">
                <a16:creationId xmlns:a16="http://schemas.microsoft.com/office/drawing/2014/main" id="{1EC8362D-BBE5-48B9-8DFC-9154C84E4C13}"/>
              </a:ext>
            </a:extLst>
          </p:cNvPr>
          <p:cNvSpPr txBox="1"/>
          <p:nvPr/>
        </p:nvSpPr>
        <p:spPr>
          <a:xfrm>
            <a:off x="590550" y="4324350"/>
            <a:ext cx="10763250" cy="2215991"/>
          </a:xfrm>
          <a:prstGeom prst="rect">
            <a:avLst/>
          </a:prstGeom>
          <a:noFill/>
        </p:spPr>
        <p:txBody>
          <a:bodyPr wrap="square" rtlCol="0">
            <a:spAutoFit/>
          </a:bodyPr>
          <a:lstStyle/>
          <a:p>
            <a:r>
              <a:rPr lang="en-AU" sz="2000" dirty="0">
                <a:solidFill>
                  <a:srgbClr val="212121"/>
                </a:solidFill>
                <a:effectLst/>
                <a:latin typeface="Times New Roman" panose="02020603050405020304" pitchFamily="18" charset="0"/>
                <a:ea typeface="Times New Roman" panose="02020603050405020304" pitchFamily="18" charset="0"/>
              </a:rPr>
              <a:t>So, how is it that Aboriginal peoples from North Queensland were able to consume these nuts? They hydrolysed the cycasin before consuming it. They ground the nuts to a powder that was placed in a dilly bag and the dillybag left soaking in the creek. The grinding increased the surface area of the starch powder, increasing the rate of hydrolysis. The arm temperatures of North Queensland water supplies also increased the reaction rate. Most of the toxic products are soluble whereas starch is only slightly soluble so the toxins were leached from the starch.</a:t>
            </a:r>
            <a:endParaRPr lang="en-AU" sz="2000" dirty="0">
              <a:effectLst/>
              <a:latin typeface="Times New Roman" panose="02020603050405020304" pitchFamily="18" charset="0"/>
              <a:ea typeface="Times New Roman" panose="02020603050405020304" pitchFamily="18" charset="0"/>
            </a:endParaRPr>
          </a:p>
          <a:p>
            <a:endParaRPr lang="en-AU" dirty="0"/>
          </a:p>
        </p:txBody>
      </p:sp>
    </p:spTree>
    <p:extLst>
      <p:ext uri="{BB962C8B-B14F-4D97-AF65-F5344CB8AC3E}">
        <p14:creationId xmlns:p14="http://schemas.microsoft.com/office/powerpoint/2010/main" val="2478071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48378C-0E73-447C-9505-0931EA1D3FEE}"/>
              </a:ext>
            </a:extLst>
          </p:cNvPr>
          <p:cNvSpPr txBox="1"/>
          <p:nvPr/>
        </p:nvSpPr>
        <p:spPr>
          <a:xfrm>
            <a:off x="527052" y="382845"/>
            <a:ext cx="6096000" cy="369332"/>
          </a:xfrm>
          <a:prstGeom prst="rect">
            <a:avLst/>
          </a:prstGeom>
          <a:noFill/>
        </p:spPr>
        <p:txBody>
          <a:bodyPr wrap="square">
            <a:spAutoFit/>
          </a:bodyPr>
          <a:lstStyle/>
          <a:p>
            <a:r>
              <a:rPr lang="en-AU" sz="1800" b="1" u="sng" dirty="0" err="1">
                <a:solidFill>
                  <a:srgbClr val="212121"/>
                </a:solidFill>
                <a:effectLst/>
                <a:latin typeface="Times New Roman" panose="02020603050405020304" pitchFamily="18" charset="0"/>
                <a:ea typeface="Times New Roman" panose="02020603050405020304" pitchFamily="18" charset="0"/>
              </a:rPr>
              <a:t>Bayoo</a:t>
            </a:r>
            <a:r>
              <a:rPr lang="en-AU" sz="1800" b="1" u="sng" dirty="0">
                <a:solidFill>
                  <a:srgbClr val="212121"/>
                </a:solidFill>
                <a:effectLst/>
                <a:latin typeface="Times New Roman" panose="02020603050405020304" pitchFamily="18" charset="0"/>
                <a:ea typeface="Times New Roman" panose="02020603050405020304" pitchFamily="18" charset="0"/>
              </a:rPr>
              <a:t> fruit: </a:t>
            </a:r>
            <a:r>
              <a:rPr lang="en-AU" sz="1800" b="1" i="1" u="sng" dirty="0">
                <a:solidFill>
                  <a:srgbClr val="212121"/>
                </a:solidFill>
                <a:effectLst/>
                <a:latin typeface="Times New Roman" panose="02020603050405020304" pitchFamily="18" charset="0"/>
                <a:ea typeface="Times New Roman" panose="02020603050405020304" pitchFamily="18" charset="0"/>
              </a:rPr>
              <a:t>Macrozamia</a:t>
            </a:r>
            <a:endParaRPr lang="en-AU" sz="1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7F8BCB73-90B8-4A24-BEA3-9B7B0E8C2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528" y="269816"/>
            <a:ext cx="2832100" cy="2208530"/>
          </a:xfrm>
          <a:prstGeom prst="rect">
            <a:avLst/>
          </a:prstGeom>
        </p:spPr>
      </p:pic>
      <p:pic>
        <p:nvPicPr>
          <p:cNvPr id="6" name="Picture 5">
            <a:extLst>
              <a:ext uri="{FF2B5EF4-FFF2-40B4-BE49-F238E27FC236}">
                <a16:creationId xmlns:a16="http://schemas.microsoft.com/office/drawing/2014/main" id="{3E290AC7-03D4-4004-83C0-BEB6C9FDE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3474" y="326331"/>
            <a:ext cx="3206750" cy="2152015"/>
          </a:xfrm>
          <a:prstGeom prst="rect">
            <a:avLst/>
          </a:prstGeom>
        </p:spPr>
      </p:pic>
      <p:pic>
        <p:nvPicPr>
          <p:cNvPr id="8" name="Picture 7">
            <a:extLst>
              <a:ext uri="{FF2B5EF4-FFF2-40B4-BE49-F238E27FC236}">
                <a16:creationId xmlns:a16="http://schemas.microsoft.com/office/drawing/2014/main" id="{7183C810-D05C-4F76-9EBD-EC25BFBB6039}"/>
              </a:ext>
            </a:extLst>
          </p:cNvPr>
          <p:cNvPicPr>
            <a:picLocks noChangeAspect="1"/>
          </p:cNvPicPr>
          <p:nvPr/>
        </p:nvPicPr>
        <p:blipFill>
          <a:blip r:embed="rId4"/>
          <a:stretch>
            <a:fillRect/>
          </a:stretch>
        </p:blipFill>
        <p:spPr>
          <a:xfrm>
            <a:off x="730250" y="2200275"/>
            <a:ext cx="9938682" cy="4657725"/>
          </a:xfrm>
          <a:prstGeom prst="rect">
            <a:avLst/>
          </a:prstGeom>
        </p:spPr>
      </p:pic>
    </p:spTree>
    <p:extLst>
      <p:ext uri="{BB962C8B-B14F-4D97-AF65-F5344CB8AC3E}">
        <p14:creationId xmlns:p14="http://schemas.microsoft.com/office/powerpoint/2010/main" val="179015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632D9-EF9B-4E88-B630-80C9F9B1CA3F}"/>
              </a:ext>
            </a:extLst>
          </p:cNvPr>
          <p:cNvSpPr txBox="1"/>
          <p:nvPr/>
        </p:nvSpPr>
        <p:spPr>
          <a:xfrm>
            <a:off x="238125" y="1224716"/>
            <a:ext cx="10934699" cy="3816429"/>
          </a:xfrm>
          <a:prstGeom prst="rect">
            <a:avLst/>
          </a:prstGeom>
          <a:noFill/>
        </p:spPr>
        <p:txBody>
          <a:bodyPr wrap="square" rtlCol="0">
            <a:spAutoFit/>
          </a:bodyPr>
          <a:lstStyle/>
          <a:p>
            <a:r>
              <a:rPr lang="en-AU" sz="2200" dirty="0">
                <a:solidFill>
                  <a:srgbClr val="800000"/>
                </a:solidFill>
                <a:effectLst/>
                <a:latin typeface="Helvetica" panose="020B0604020202020204" pitchFamily="34" charset="0"/>
                <a:ea typeface="Calibri" panose="020F0502020204030204" pitchFamily="34" charset="0"/>
              </a:rPr>
              <a:t>The native women collect the nuts from the palms [</a:t>
            </a:r>
            <a:r>
              <a:rPr lang="en-AU" sz="2200" i="1" dirty="0">
                <a:solidFill>
                  <a:srgbClr val="800000"/>
                </a:solidFill>
                <a:effectLst/>
                <a:latin typeface="Helvetica" panose="020B0604020202020204" pitchFamily="34" charset="0"/>
                <a:ea typeface="Calibri" panose="020F0502020204030204" pitchFamily="34" charset="0"/>
              </a:rPr>
              <a:t>Macrozamia</a:t>
            </a:r>
            <a:r>
              <a:rPr lang="en-AU" sz="2200" dirty="0">
                <a:solidFill>
                  <a:srgbClr val="800000"/>
                </a:solidFill>
                <a:effectLst/>
                <a:latin typeface="Helvetica" panose="020B0604020202020204" pitchFamily="34" charset="0"/>
                <a:ea typeface="Calibri" panose="020F0502020204030204" pitchFamily="34" charset="0"/>
              </a:rPr>
              <a:t>] in the month of March, and having placed them in some shallow pool of water, they leave them to soak for several days.  When they have ascertained that the by-</a:t>
            </a:r>
            <a:r>
              <a:rPr lang="en-AU" sz="2200" dirty="0" err="1">
                <a:solidFill>
                  <a:srgbClr val="800000"/>
                </a:solidFill>
                <a:effectLst/>
                <a:latin typeface="Helvetica" panose="020B0604020202020204" pitchFamily="34" charset="0"/>
                <a:ea typeface="Calibri" panose="020F0502020204030204" pitchFamily="34" charset="0"/>
              </a:rPr>
              <a:t>yu</a:t>
            </a:r>
            <a:r>
              <a:rPr lang="en-AU" sz="2200" dirty="0">
                <a:solidFill>
                  <a:srgbClr val="800000"/>
                </a:solidFill>
                <a:effectLst/>
                <a:latin typeface="Helvetica" panose="020B0604020202020204" pitchFamily="34" charset="0"/>
                <a:ea typeface="Calibri" panose="020F0502020204030204" pitchFamily="34" charset="0"/>
              </a:rPr>
              <a:t> has been immersed in water for a sufficient time, they dig, in a dry sandy place, holes which they call </a:t>
            </a:r>
            <a:r>
              <a:rPr lang="en-AU" sz="2200" i="1" dirty="0">
                <a:solidFill>
                  <a:srgbClr val="800000"/>
                </a:solidFill>
                <a:effectLst/>
                <a:latin typeface="Helvetica" panose="020B0604020202020204" pitchFamily="34" charset="0"/>
                <a:ea typeface="Calibri" panose="020F0502020204030204" pitchFamily="34" charset="0"/>
              </a:rPr>
              <a:t>mor-dak</a:t>
            </a:r>
            <a:r>
              <a:rPr lang="en-AU" sz="2200" dirty="0">
                <a:solidFill>
                  <a:srgbClr val="800000"/>
                </a:solidFill>
                <a:effectLst/>
                <a:latin typeface="Helvetica" panose="020B0604020202020204" pitchFamily="34" charset="0"/>
                <a:ea typeface="Calibri" panose="020F0502020204030204" pitchFamily="34" charset="0"/>
              </a:rPr>
              <a:t>; these holes are about the depth that a person’s arms can reach, and one foot in diameter; they line them with rushes, and fill them up with the nuts, over which they sprinkle a little sand, and then cover the holes nicely over with the tops of the grass-tree; in about a fortnight the pulp which encases the nut becomes quite dry, and it is then fit to eat, but if eaten before that it produces the effects already described. The natives eat this pulp both raw [that is, processed but not roasted] and roasted; in the latter state they taste quite as well as a chestnut.’ </a:t>
            </a:r>
            <a:endParaRPr lang="en-AU" sz="2200" dirty="0"/>
          </a:p>
        </p:txBody>
      </p:sp>
    </p:spTree>
    <p:extLst>
      <p:ext uri="{BB962C8B-B14F-4D97-AF65-F5344CB8AC3E}">
        <p14:creationId xmlns:p14="http://schemas.microsoft.com/office/powerpoint/2010/main" val="129847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53264-848C-435C-998A-E2E1583A9277}"/>
              </a:ext>
            </a:extLst>
          </p:cNvPr>
          <p:cNvSpPr txBox="1"/>
          <p:nvPr/>
        </p:nvSpPr>
        <p:spPr>
          <a:xfrm>
            <a:off x="3752850" y="258545"/>
            <a:ext cx="3362325" cy="646331"/>
          </a:xfrm>
          <a:prstGeom prst="rect">
            <a:avLst/>
          </a:prstGeom>
          <a:noFill/>
        </p:spPr>
        <p:txBody>
          <a:bodyPr wrap="square" rtlCol="0">
            <a:spAutoFit/>
          </a:bodyPr>
          <a:lstStyle/>
          <a:p>
            <a:r>
              <a:rPr lang="en-AU" sz="1800" b="1" u="sng" dirty="0">
                <a:solidFill>
                  <a:srgbClr val="212121"/>
                </a:solidFill>
                <a:effectLst/>
                <a:latin typeface="Times New Roman" panose="02020603050405020304" pitchFamily="18" charset="0"/>
                <a:ea typeface="Times New Roman" panose="02020603050405020304" pitchFamily="18" charset="0"/>
              </a:rPr>
              <a:t>Indigenous fishing poisons</a:t>
            </a:r>
            <a:endParaRPr lang="en-AU" sz="1800" dirty="0">
              <a:effectLst/>
              <a:latin typeface="Times New Roman" panose="02020603050405020304" pitchFamily="18" charset="0"/>
              <a:ea typeface="Times New Roman" panose="02020603050405020304" pitchFamily="18" charset="0"/>
            </a:endParaRPr>
          </a:p>
          <a:p>
            <a:endParaRPr lang="en-AU" dirty="0"/>
          </a:p>
        </p:txBody>
      </p:sp>
      <p:pic>
        <p:nvPicPr>
          <p:cNvPr id="4" name="Picture 3">
            <a:extLst>
              <a:ext uri="{FF2B5EF4-FFF2-40B4-BE49-F238E27FC236}">
                <a16:creationId xmlns:a16="http://schemas.microsoft.com/office/drawing/2014/main" id="{7F3FA9C0-E328-4566-8E95-9033BBCF7068}"/>
              </a:ext>
            </a:extLst>
          </p:cNvPr>
          <p:cNvPicPr>
            <a:picLocks noChangeAspect="1"/>
          </p:cNvPicPr>
          <p:nvPr/>
        </p:nvPicPr>
        <p:blipFill rotWithShape="1">
          <a:blip r:embed="rId2"/>
          <a:srcRect t="6135" r="1844" b="2262"/>
          <a:stretch/>
        </p:blipFill>
        <p:spPr>
          <a:xfrm>
            <a:off x="1260191" y="581710"/>
            <a:ext cx="8664860" cy="4038599"/>
          </a:xfrm>
          <a:prstGeom prst="rect">
            <a:avLst/>
          </a:prstGeom>
        </p:spPr>
      </p:pic>
      <p:pic>
        <p:nvPicPr>
          <p:cNvPr id="6" name="Picture 5">
            <a:extLst>
              <a:ext uri="{FF2B5EF4-FFF2-40B4-BE49-F238E27FC236}">
                <a16:creationId xmlns:a16="http://schemas.microsoft.com/office/drawing/2014/main" id="{7217C716-59D9-4B2E-BF64-5D808F0F5F27}"/>
              </a:ext>
            </a:extLst>
          </p:cNvPr>
          <p:cNvPicPr>
            <a:picLocks noChangeAspect="1"/>
          </p:cNvPicPr>
          <p:nvPr/>
        </p:nvPicPr>
        <p:blipFill>
          <a:blip r:embed="rId3"/>
          <a:stretch>
            <a:fillRect/>
          </a:stretch>
        </p:blipFill>
        <p:spPr>
          <a:xfrm>
            <a:off x="733425" y="4620309"/>
            <a:ext cx="10163175" cy="2108235"/>
          </a:xfrm>
          <a:prstGeom prst="rect">
            <a:avLst/>
          </a:prstGeom>
        </p:spPr>
      </p:pic>
    </p:spTree>
    <p:extLst>
      <p:ext uri="{BB962C8B-B14F-4D97-AF65-F5344CB8AC3E}">
        <p14:creationId xmlns:p14="http://schemas.microsoft.com/office/powerpoint/2010/main" val="16425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E49AD-71CD-47A9-AD9F-F39E2ACFAD2B}"/>
              </a:ext>
            </a:extLst>
          </p:cNvPr>
          <p:cNvPicPr>
            <a:picLocks noChangeAspect="1"/>
          </p:cNvPicPr>
          <p:nvPr/>
        </p:nvPicPr>
        <p:blipFill>
          <a:blip r:embed="rId2"/>
          <a:stretch>
            <a:fillRect/>
          </a:stretch>
        </p:blipFill>
        <p:spPr>
          <a:xfrm>
            <a:off x="387196" y="949270"/>
            <a:ext cx="8070025" cy="2841679"/>
          </a:xfrm>
          <a:prstGeom prst="rect">
            <a:avLst/>
          </a:prstGeom>
        </p:spPr>
      </p:pic>
      <p:pic>
        <p:nvPicPr>
          <p:cNvPr id="5" name="Picture 4">
            <a:extLst>
              <a:ext uri="{FF2B5EF4-FFF2-40B4-BE49-F238E27FC236}">
                <a16:creationId xmlns:a16="http://schemas.microsoft.com/office/drawing/2014/main" id="{A739C9E2-4AEA-4F98-B525-6B953C74D33E}"/>
              </a:ext>
            </a:extLst>
          </p:cNvPr>
          <p:cNvPicPr>
            <a:picLocks noChangeAspect="1"/>
          </p:cNvPicPr>
          <p:nvPr/>
        </p:nvPicPr>
        <p:blipFill>
          <a:blip r:embed="rId3"/>
          <a:stretch>
            <a:fillRect/>
          </a:stretch>
        </p:blipFill>
        <p:spPr>
          <a:xfrm>
            <a:off x="8752496" y="1482661"/>
            <a:ext cx="1511378" cy="2482978"/>
          </a:xfrm>
          <a:prstGeom prst="rect">
            <a:avLst/>
          </a:prstGeom>
        </p:spPr>
      </p:pic>
      <p:sp>
        <p:nvSpPr>
          <p:cNvPr id="6" name="TextBox 5">
            <a:extLst>
              <a:ext uri="{FF2B5EF4-FFF2-40B4-BE49-F238E27FC236}">
                <a16:creationId xmlns:a16="http://schemas.microsoft.com/office/drawing/2014/main" id="{3111305E-68A4-4BD5-AAF8-76986C64FD29}"/>
              </a:ext>
            </a:extLst>
          </p:cNvPr>
          <p:cNvSpPr txBox="1"/>
          <p:nvPr/>
        </p:nvSpPr>
        <p:spPr>
          <a:xfrm>
            <a:off x="1419225" y="4381500"/>
            <a:ext cx="8201025" cy="1200329"/>
          </a:xfrm>
          <a:prstGeom prst="rect">
            <a:avLst/>
          </a:prstGeom>
          <a:noFill/>
        </p:spPr>
        <p:txBody>
          <a:bodyPr wrap="square" rtlCol="0">
            <a:spAutoFit/>
          </a:bodyPr>
          <a:lstStyle/>
          <a:p>
            <a:r>
              <a:rPr lang="en-AU" dirty="0"/>
              <a:t>Saponins</a:t>
            </a:r>
          </a:p>
          <a:p>
            <a:endParaRPr lang="en-AU" dirty="0"/>
          </a:p>
          <a:p>
            <a:endParaRPr lang="en-AU" dirty="0"/>
          </a:p>
          <a:p>
            <a:r>
              <a:rPr lang="en-AU" dirty="0" err="1"/>
              <a:t>Rotenones</a:t>
            </a:r>
            <a:endParaRPr lang="en-AU" dirty="0"/>
          </a:p>
        </p:txBody>
      </p:sp>
    </p:spTree>
    <p:extLst>
      <p:ext uri="{BB962C8B-B14F-4D97-AF65-F5344CB8AC3E}">
        <p14:creationId xmlns:p14="http://schemas.microsoft.com/office/powerpoint/2010/main" val="6876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2723B-AB4C-4673-B37E-EA0ADB81A377}"/>
              </a:ext>
            </a:extLst>
          </p:cNvPr>
          <p:cNvPicPr>
            <a:picLocks noChangeAspect="1"/>
          </p:cNvPicPr>
          <p:nvPr/>
        </p:nvPicPr>
        <p:blipFill>
          <a:blip r:embed="rId2"/>
          <a:stretch>
            <a:fillRect/>
          </a:stretch>
        </p:blipFill>
        <p:spPr>
          <a:xfrm>
            <a:off x="987278" y="1990670"/>
            <a:ext cx="10017701" cy="3714805"/>
          </a:xfrm>
          <a:prstGeom prst="rect">
            <a:avLst/>
          </a:prstGeom>
        </p:spPr>
      </p:pic>
      <p:sp>
        <p:nvSpPr>
          <p:cNvPr id="4" name="TextBox 3">
            <a:extLst>
              <a:ext uri="{FF2B5EF4-FFF2-40B4-BE49-F238E27FC236}">
                <a16:creationId xmlns:a16="http://schemas.microsoft.com/office/drawing/2014/main" id="{6A06FF69-834B-46AB-B9CA-4AEB48C2E5B8}"/>
              </a:ext>
            </a:extLst>
          </p:cNvPr>
          <p:cNvSpPr txBox="1"/>
          <p:nvPr/>
        </p:nvSpPr>
        <p:spPr>
          <a:xfrm>
            <a:off x="3752850" y="258545"/>
            <a:ext cx="1800225" cy="646331"/>
          </a:xfrm>
          <a:prstGeom prst="rect">
            <a:avLst/>
          </a:prstGeom>
          <a:noFill/>
        </p:spPr>
        <p:txBody>
          <a:bodyPr wrap="square" rtlCol="0">
            <a:spAutoFit/>
          </a:bodyPr>
          <a:lstStyle/>
          <a:p>
            <a:r>
              <a:rPr lang="en-AU" sz="1800" b="1" u="sng" dirty="0">
                <a:solidFill>
                  <a:srgbClr val="212121"/>
                </a:solidFill>
                <a:effectLst/>
                <a:latin typeface="Times New Roman" panose="02020603050405020304" pitchFamily="18" charset="0"/>
                <a:ea typeface="Times New Roman" panose="02020603050405020304" pitchFamily="18" charset="0"/>
              </a:rPr>
              <a:t>Nardoo</a:t>
            </a:r>
            <a:endParaRPr lang="en-AU" sz="1800" dirty="0">
              <a:effectLst/>
              <a:latin typeface="Times New Roman" panose="02020603050405020304" pitchFamily="18" charset="0"/>
              <a:ea typeface="Times New Roman" panose="02020603050405020304" pitchFamily="18" charset="0"/>
            </a:endParaRPr>
          </a:p>
          <a:p>
            <a:endParaRPr lang="en-AU" dirty="0"/>
          </a:p>
        </p:txBody>
      </p:sp>
    </p:spTree>
    <p:extLst>
      <p:ext uri="{BB962C8B-B14F-4D97-AF65-F5344CB8AC3E}">
        <p14:creationId xmlns:p14="http://schemas.microsoft.com/office/powerpoint/2010/main" val="172458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2BE62-52BE-4C0B-A088-3606B4941D05}"/>
              </a:ext>
            </a:extLst>
          </p:cNvPr>
          <p:cNvPicPr>
            <a:picLocks noChangeAspect="1"/>
          </p:cNvPicPr>
          <p:nvPr/>
        </p:nvPicPr>
        <p:blipFill>
          <a:blip r:embed="rId2"/>
          <a:stretch>
            <a:fillRect/>
          </a:stretch>
        </p:blipFill>
        <p:spPr>
          <a:xfrm>
            <a:off x="1158715" y="806364"/>
            <a:ext cx="9213610" cy="4937211"/>
          </a:xfrm>
          <a:prstGeom prst="rect">
            <a:avLst/>
          </a:prstGeom>
        </p:spPr>
      </p:pic>
    </p:spTree>
    <p:extLst>
      <p:ext uri="{BB962C8B-B14F-4D97-AF65-F5344CB8AC3E}">
        <p14:creationId xmlns:p14="http://schemas.microsoft.com/office/powerpoint/2010/main" val="2493510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9B321-E9B1-427F-BBCA-681D52B056BD}"/>
              </a:ext>
            </a:extLst>
          </p:cNvPr>
          <p:cNvPicPr>
            <a:picLocks noChangeAspect="1"/>
          </p:cNvPicPr>
          <p:nvPr/>
        </p:nvPicPr>
        <p:blipFill>
          <a:blip r:embed="rId2"/>
          <a:stretch>
            <a:fillRect/>
          </a:stretch>
        </p:blipFill>
        <p:spPr>
          <a:xfrm>
            <a:off x="968218" y="587290"/>
            <a:ext cx="9454287" cy="5118185"/>
          </a:xfrm>
          <a:prstGeom prst="rect">
            <a:avLst/>
          </a:prstGeom>
        </p:spPr>
      </p:pic>
    </p:spTree>
    <p:extLst>
      <p:ext uri="{BB962C8B-B14F-4D97-AF65-F5344CB8AC3E}">
        <p14:creationId xmlns:p14="http://schemas.microsoft.com/office/powerpoint/2010/main" val="727767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B07F9-5B02-4CA7-9CEC-B6E3182BFB20}"/>
              </a:ext>
            </a:extLst>
          </p:cNvPr>
          <p:cNvPicPr>
            <a:picLocks noChangeAspect="1"/>
          </p:cNvPicPr>
          <p:nvPr/>
        </p:nvPicPr>
        <p:blipFill rotWithShape="1">
          <a:blip r:embed="rId2"/>
          <a:srcRect l="-886" t="6812" r="398" b="6256"/>
          <a:stretch/>
        </p:blipFill>
        <p:spPr bwMode="auto">
          <a:xfrm>
            <a:off x="882649" y="746124"/>
            <a:ext cx="9506061" cy="5083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731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E29C9-4321-4EAB-B208-1AF578AAC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46" y="1765651"/>
            <a:ext cx="4885055" cy="2697243"/>
          </a:xfrm>
          <a:prstGeom prst="rect">
            <a:avLst/>
          </a:prstGeom>
        </p:spPr>
      </p:pic>
      <p:pic>
        <p:nvPicPr>
          <p:cNvPr id="3" name="Picture 2">
            <a:extLst>
              <a:ext uri="{FF2B5EF4-FFF2-40B4-BE49-F238E27FC236}">
                <a16:creationId xmlns:a16="http://schemas.microsoft.com/office/drawing/2014/main" id="{D63F8283-5A37-4B19-BEC9-72A6190A8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61" y="1262856"/>
            <a:ext cx="4737272" cy="2089944"/>
          </a:xfrm>
          <a:prstGeom prst="rect">
            <a:avLst/>
          </a:prstGeom>
        </p:spPr>
      </p:pic>
      <p:pic>
        <p:nvPicPr>
          <p:cNvPr id="4" name="Picture 3">
            <a:extLst>
              <a:ext uri="{FF2B5EF4-FFF2-40B4-BE49-F238E27FC236}">
                <a16:creationId xmlns:a16="http://schemas.microsoft.com/office/drawing/2014/main" id="{2B0829B0-0AEA-4376-BA8C-5D14938C6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231" y="4462894"/>
            <a:ext cx="3375343" cy="2017167"/>
          </a:xfrm>
          <a:prstGeom prst="rect">
            <a:avLst/>
          </a:prstGeom>
        </p:spPr>
      </p:pic>
      <p:sp>
        <p:nvSpPr>
          <p:cNvPr id="5" name="TextBox 4">
            <a:extLst>
              <a:ext uri="{FF2B5EF4-FFF2-40B4-BE49-F238E27FC236}">
                <a16:creationId xmlns:a16="http://schemas.microsoft.com/office/drawing/2014/main" id="{A371B580-17A5-4089-90C5-1480545F9CA6}"/>
              </a:ext>
            </a:extLst>
          </p:cNvPr>
          <p:cNvSpPr txBox="1"/>
          <p:nvPr/>
        </p:nvSpPr>
        <p:spPr>
          <a:xfrm>
            <a:off x="752475" y="330903"/>
            <a:ext cx="5172075" cy="954107"/>
          </a:xfrm>
          <a:prstGeom prst="rect">
            <a:avLst/>
          </a:prstGeom>
          <a:noFill/>
        </p:spPr>
        <p:txBody>
          <a:bodyPr wrap="square" rtlCol="0">
            <a:spAutoFit/>
          </a:bodyPr>
          <a:lstStyle/>
          <a:p>
            <a:r>
              <a:rPr lang="en-AU" sz="2800" b="1" dirty="0"/>
              <a:t>Resources</a:t>
            </a:r>
          </a:p>
          <a:p>
            <a:r>
              <a:rPr lang="en-AU" sz="2800" dirty="0"/>
              <a:t>Plants, animals and soil/rocks</a:t>
            </a:r>
          </a:p>
        </p:txBody>
      </p:sp>
      <p:sp>
        <p:nvSpPr>
          <p:cNvPr id="6" name="TextBox 5">
            <a:extLst>
              <a:ext uri="{FF2B5EF4-FFF2-40B4-BE49-F238E27FC236}">
                <a16:creationId xmlns:a16="http://schemas.microsoft.com/office/drawing/2014/main" id="{DD3D0151-10AE-4645-AB95-B5F31614C16C}"/>
              </a:ext>
            </a:extLst>
          </p:cNvPr>
          <p:cNvSpPr txBox="1"/>
          <p:nvPr/>
        </p:nvSpPr>
        <p:spPr>
          <a:xfrm>
            <a:off x="1965800" y="5253121"/>
            <a:ext cx="7078820" cy="1384995"/>
          </a:xfrm>
          <a:prstGeom prst="rect">
            <a:avLst/>
          </a:prstGeom>
          <a:noFill/>
        </p:spPr>
        <p:txBody>
          <a:bodyPr wrap="square" rtlCol="0">
            <a:spAutoFit/>
          </a:bodyPr>
          <a:lstStyle/>
          <a:p>
            <a:r>
              <a:rPr lang="en-AU" sz="2800" b="1" dirty="0"/>
              <a:t>Kangaroo apples</a:t>
            </a:r>
          </a:p>
          <a:p>
            <a:r>
              <a:rPr lang="en-AU" sz="2800" dirty="0"/>
              <a:t>Vitamins and antioxidants – now cultivated overseas and used to make steroids</a:t>
            </a:r>
          </a:p>
        </p:txBody>
      </p:sp>
      <p:sp>
        <p:nvSpPr>
          <p:cNvPr id="7" name="TextBox 6">
            <a:extLst>
              <a:ext uri="{FF2B5EF4-FFF2-40B4-BE49-F238E27FC236}">
                <a16:creationId xmlns:a16="http://schemas.microsoft.com/office/drawing/2014/main" id="{6C209451-EBF8-41AB-9626-FAEB16921FBE}"/>
              </a:ext>
            </a:extLst>
          </p:cNvPr>
          <p:cNvSpPr txBox="1"/>
          <p:nvPr/>
        </p:nvSpPr>
        <p:spPr>
          <a:xfrm>
            <a:off x="6315075" y="3215481"/>
            <a:ext cx="5172075" cy="1384995"/>
          </a:xfrm>
          <a:prstGeom prst="rect">
            <a:avLst/>
          </a:prstGeom>
          <a:noFill/>
        </p:spPr>
        <p:txBody>
          <a:bodyPr wrap="square" rtlCol="0">
            <a:spAutoFit/>
          </a:bodyPr>
          <a:lstStyle/>
          <a:p>
            <a:r>
              <a:rPr lang="en-AU" sz="2800" b="1" dirty="0"/>
              <a:t>Animals</a:t>
            </a:r>
          </a:p>
          <a:p>
            <a:r>
              <a:rPr lang="en-AU" sz="2800" dirty="0"/>
              <a:t>Witchetty grub – source of minerals, burn ointment</a:t>
            </a:r>
          </a:p>
        </p:txBody>
      </p:sp>
      <p:sp>
        <p:nvSpPr>
          <p:cNvPr id="8" name="TextBox 7">
            <a:extLst>
              <a:ext uri="{FF2B5EF4-FFF2-40B4-BE49-F238E27FC236}">
                <a16:creationId xmlns:a16="http://schemas.microsoft.com/office/drawing/2014/main" id="{17E5D6D2-4488-40EC-80A8-63F21702B51E}"/>
              </a:ext>
            </a:extLst>
          </p:cNvPr>
          <p:cNvSpPr txBox="1"/>
          <p:nvPr/>
        </p:nvSpPr>
        <p:spPr>
          <a:xfrm>
            <a:off x="333135" y="4540888"/>
            <a:ext cx="5172075" cy="954107"/>
          </a:xfrm>
          <a:prstGeom prst="rect">
            <a:avLst/>
          </a:prstGeom>
          <a:noFill/>
        </p:spPr>
        <p:txBody>
          <a:bodyPr wrap="square" rtlCol="0">
            <a:spAutoFit/>
          </a:bodyPr>
          <a:lstStyle/>
          <a:p>
            <a:r>
              <a:rPr lang="en-AU" sz="2800" b="1" dirty="0"/>
              <a:t>Basalt axes, blades and grinding stones</a:t>
            </a:r>
            <a:endParaRPr lang="en-AU" sz="2800" dirty="0"/>
          </a:p>
        </p:txBody>
      </p:sp>
    </p:spTree>
    <p:extLst>
      <p:ext uri="{BB962C8B-B14F-4D97-AF65-F5344CB8AC3E}">
        <p14:creationId xmlns:p14="http://schemas.microsoft.com/office/powerpoint/2010/main" val="357510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ACADBA-1F85-433E-9E11-815B8C387C7C}"/>
              </a:ext>
            </a:extLst>
          </p:cNvPr>
          <p:cNvPicPr>
            <a:picLocks noChangeAspect="1"/>
          </p:cNvPicPr>
          <p:nvPr/>
        </p:nvPicPr>
        <p:blipFill>
          <a:blip r:embed="rId2"/>
          <a:stretch>
            <a:fillRect/>
          </a:stretch>
        </p:blipFill>
        <p:spPr>
          <a:xfrm>
            <a:off x="962025" y="667067"/>
            <a:ext cx="7978422" cy="5657533"/>
          </a:xfrm>
          <a:prstGeom prst="rect">
            <a:avLst/>
          </a:prstGeom>
        </p:spPr>
      </p:pic>
    </p:spTree>
    <p:extLst>
      <p:ext uri="{BB962C8B-B14F-4D97-AF65-F5344CB8AC3E}">
        <p14:creationId xmlns:p14="http://schemas.microsoft.com/office/powerpoint/2010/main" val="4052870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3F3DB-5051-40A6-97B5-AB2F1E414C0C}"/>
              </a:ext>
            </a:extLst>
          </p:cNvPr>
          <p:cNvPicPr>
            <a:picLocks noChangeAspect="1"/>
          </p:cNvPicPr>
          <p:nvPr/>
        </p:nvPicPr>
        <p:blipFill>
          <a:blip r:embed="rId2"/>
          <a:stretch>
            <a:fillRect/>
          </a:stretch>
        </p:blipFill>
        <p:spPr>
          <a:xfrm>
            <a:off x="1696720" y="799465"/>
            <a:ext cx="8609330" cy="6154154"/>
          </a:xfrm>
          <a:prstGeom prst="rect">
            <a:avLst/>
          </a:prstGeom>
        </p:spPr>
      </p:pic>
    </p:spTree>
    <p:extLst>
      <p:ext uri="{BB962C8B-B14F-4D97-AF65-F5344CB8AC3E}">
        <p14:creationId xmlns:p14="http://schemas.microsoft.com/office/powerpoint/2010/main" val="131300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7C569-8CD0-4F23-9CDD-DC7F922EB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0714" y="1029335"/>
            <a:ext cx="6290572" cy="4980940"/>
          </a:xfrm>
          <a:prstGeom prst="rect">
            <a:avLst/>
          </a:prstGeom>
        </p:spPr>
      </p:pic>
    </p:spTree>
    <p:extLst>
      <p:ext uri="{BB962C8B-B14F-4D97-AF65-F5344CB8AC3E}">
        <p14:creationId xmlns:p14="http://schemas.microsoft.com/office/powerpoint/2010/main" val="36682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6AC3F-F481-4DC0-A2FC-8F4AC32DC9F2}"/>
              </a:ext>
            </a:extLst>
          </p:cNvPr>
          <p:cNvPicPr>
            <a:picLocks noChangeAspect="1"/>
          </p:cNvPicPr>
          <p:nvPr/>
        </p:nvPicPr>
        <p:blipFill>
          <a:blip r:embed="rId2"/>
          <a:stretch>
            <a:fillRect/>
          </a:stretch>
        </p:blipFill>
        <p:spPr>
          <a:xfrm>
            <a:off x="799944" y="1587444"/>
            <a:ext cx="9794770" cy="3479856"/>
          </a:xfrm>
          <a:prstGeom prst="rect">
            <a:avLst/>
          </a:prstGeom>
        </p:spPr>
      </p:pic>
    </p:spTree>
    <p:extLst>
      <p:ext uri="{BB962C8B-B14F-4D97-AF65-F5344CB8AC3E}">
        <p14:creationId xmlns:p14="http://schemas.microsoft.com/office/powerpoint/2010/main" val="205277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D4B6E-EB02-4A13-9813-3762ECA3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5" y="1471771"/>
            <a:ext cx="8364814" cy="3914457"/>
          </a:xfrm>
          <a:prstGeom prst="rect">
            <a:avLst/>
          </a:prstGeom>
        </p:spPr>
      </p:pic>
    </p:spTree>
    <p:extLst>
      <p:ext uri="{BB962C8B-B14F-4D97-AF65-F5344CB8AC3E}">
        <p14:creationId xmlns:p14="http://schemas.microsoft.com/office/powerpoint/2010/main" val="36194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663B3-7AD4-4792-8631-9B616EFCC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7124" y="1172844"/>
            <a:ext cx="6119175" cy="4008755"/>
          </a:xfrm>
          <a:prstGeom prst="rect">
            <a:avLst/>
          </a:prstGeom>
        </p:spPr>
      </p:pic>
    </p:spTree>
    <p:extLst>
      <p:ext uri="{BB962C8B-B14F-4D97-AF65-F5344CB8AC3E}">
        <p14:creationId xmlns:p14="http://schemas.microsoft.com/office/powerpoint/2010/main" val="409704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5F01A-E06E-4DA8-92BD-B3F125761102}"/>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74800" y="1481137"/>
            <a:ext cx="2012950" cy="1647825"/>
          </a:xfrm>
          <a:prstGeom prst="rect">
            <a:avLst/>
          </a:prstGeom>
        </p:spPr>
      </p:pic>
      <p:pic>
        <p:nvPicPr>
          <p:cNvPr id="3" name="Picture 2">
            <a:extLst>
              <a:ext uri="{FF2B5EF4-FFF2-40B4-BE49-F238E27FC236}">
                <a16:creationId xmlns:a16="http://schemas.microsoft.com/office/drawing/2014/main" id="{0C52265F-9EAB-4245-ABEB-992157F65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089" y="1128711"/>
            <a:ext cx="5757175" cy="4252913"/>
          </a:xfrm>
          <a:prstGeom prst="rect">
            <a:avLst/>
          </a:prstGeom>
        </p:spPr>
      </p:pic>
    </p:spTree>
    <p:extLst>
      <p:ext uri="{BB962C8B-B14F-4D97-AF65-F5344CB8AC3E}">
        <p14:creationId xmlns:p14="http://schemas.microsoft.com/office/powerpoint/2010/main" val="2795031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613AB-931A-445B-97D4-9195D7479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1536700"/>
            <a:ext cx="3251200" cy="2222500"/>
          </a:xfrm>
          <a:prstGeom prst="rect">
            <a:avLst/>
          </a:prstGeom>
        </p:spPr>
      </p:pic>
      <p:pic>
        <p:nvPicPr>
          <p:cNvPr id="3" name="Picture 2">
            <a:extLst>
              <a:ext uri="{FF2B5EF4-FFF2-40B4-BE49-F238E27FC236}">
                <a16:creationId xmlns:a16="http://schemas.microsoft.com/office/drawing/2014/main" id="{15593D42-1565-437F-9B76-C936D7B55BF3}"/>
              </a:ext>
            </a:extLst>
          </p:cNvPr>
          <p:cNvPicPr>
            <a:picLocks noChangeAspect="1"/>
          </p:cNvPicPr>
          <p:nvPr/>
        </p:nvPicPr>
        <p:blipFill>
          <a:blip r:embed="rId3"/>
          <a:stretch>
            <a:fillRect/>
          </a:stretch>
        </p:blipFill>
        <p:spPr>
          <a:xfrm>
            <a:off x="7540625" y="1489075"/>
            <a:ext cx="1930400" cy="1546860"/>
          </a:xfrm>
          <a:prstGeom prst="rect">
            <a:avLst/>
          </a:prstGeom>
        </p:spPr>
      </p:pic>
    </p:spTree>
    <p:extLst>
      <p:ext uri="{BB962C8B-B14F-4D97-AF65-F5344CB8AC3E}">
        <p14:creationId xmlns:p14="http://schemas.microsoft.com/office/powerpoint/2010/main" val="3656170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CE51D-0514-42FC-A1A6-41C36167F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927" y="932497"/>
            <a:ext cx="6603048" cy="5613897"/>
          </a:xfrm>
          <a:prstGeom prst="rect">
            <a:avLst/>
          </a:prstGeom>
        </p:spPr>
      </p:pic>
      <p:pic>
        <p:nvPicPr>
          <p:cNvPr id="3" name="Picture 2">
            <a:extLst>
              <a:ext uri="{FF2B5EF4-FFF2-40B4-BE49-F238E27FC236}">
                <a16:creationId xmlns:a16="http://schemas.microsoft.com/office/drawing/2014/main" id="{FB6419DE-DFF9-41EB-9CE8-3FD885C7A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37" y="850900"/>
            <a:ext cx="2073275" cy="4127500"/>
          </a:xfrm>
          <a:prstGeom prst="rect">
            <a:avLst/>
          </a:prstGeom>
        </p:spPr>
      </p:pic>
    </p:spTree>
    <p:extLst>
      <p:ext uri="{BB962C8B-B14F-4D97-AF65-F5344CB8AC3E}">
        <p14:creationId xmlns:p14="http://schemas.microsoft.com/office/powerpoint/2010/main" val="15923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5E241-BEEE-4CD0-A4D0-0A5EC9BC11A2}"/>
              </a:ext>
            </a:extLst>
          </p:cNvPr>
          <p:cNvPicPr>
            <a:picLocks noChangeAspect="1"/>
          </p:cNvPicPr>
          <p:nvPr/>
        </p:nvPicPr>
        <p:blipFill>
          <a:blip r:embed="rId2"/>
          <a:stretch>
            <a:fillRect/>
          </a:stretch>
        </p:blipFill>
        <p:spPr>
          <a:xfrm>
            <a:off x="3162149" y="2428823"/>
            <a:ext cx="5867702" cy="2000353"/>
          </a:xfrm>
          <a:prstGeom prst="rect">
            <a:avLst/>
          </a:prstGeom>
        </p:spPr>
      </p:pic>
    </p:spTree>
    <p:extLst>
      <p:ext uri="{BB962C8B-B14F-4D97-AF65-F5344CB8AC3E}">
        <p14:creationId xmlns:p14="http://schemas.microsoft.com/office/powerpoint/2010/main" val="337886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7647D-408F-4D62-B956-9D34C5E72D9E}"/>
              </a:ext>
            </a:extLst>
          </p:cNvPr>
          <p:cNvPicPr>
            <a:picLocks noChangeAspect="1"/>
          </p:cNvPicPr>
          <p:nvPr/>
        </p:nvPicPr>
        <p:blipFill>
          <a:blip r:embed="rId2"/>
          <a:stretch>
            <a:fillRect/>
          </a:stretch>
        </p:blipFill>
        <p:spPr>
          <a:xfrm>
            <a:off x="285749" y="1748471"/>
            <a:ext cx="5064419" cy="3195003"/>
          </a:xfrm>
          <a:prstGeom prst="rect">
            <a:avLst/>
          </a:prstGeom>
        </p:spPr>
      </p:pic>
      <p:pic>
        <p:nvPicPr>
          <p:cNvPr id="5" name="Picture 4">
            <a:extLst>
              <a:ext uri="{FF2B5EF4-FFF2-40B4-BE49-F238E27FC236}">
                <a16:creationId xmlns:a16="http://schemas.microsoft.com/office/drawing/2014/main" id="{76EEEE79-F687-4C9A-A6DD-B871961DD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919" y="1748472"/>
            <a:ext cx="5354331" cy="3442653"/>
          </a:xfrm>
          <a:prstGeom prst="rect">
            <a:avLst/>
          </a:prstGeom>
        </p:spPr>
      </p:pic>
      <p:sp>
        <p:nvSpPr>
          <p:cNvPr id="6" name="TextBox 5">
            <a:extLst>
              <a:ext uri="{FF2B5EF4-FFF2-40B4-BE49-F238E27FC236}">
                <a16:creationId xmlns:a16="http://schemas.microsoft.com/office/drawing/2014/main" id="{49DB48E4-F4FB-47F8-B97A-0495458D3786}"/>
              </a:ext>
            </a:extLst>
          </p:cNvPr>
          <p:cNvSpPr txBox="1"/>
          <p:nvPr/>
        </p:nvSpPr>
        <p:spPr>
          <a:xfrm>
            <a:off x="2181225" y="251599"/>
            <a:ext cx="5172075" cy="954107"/>
          </a:xfrm>
          <a:prstGeom prst="rect">
            <a:avLst/>
          </a:prstGeom>
          <a:noFill/>
        </p:spPr>
        <p:txBody>
          <a:bodyPr wrap="square" rtlCol="0">
            <a:spAutoFit/>
          </a:bodyPr>
          <a:lstStyle/>
          <a:p>
            <a:r>
              <a:rPr lang="en-AU" sz="2800" b="1" dirty="0"/>
              <a:t>Bread making</a:t>
            </a:r>
          </a:p>
          <a:p>
            <a:r>
              <a:rPr lang="en-AU" sz="2800" dirty="0"/>
              <a:t>30000 years ago: use of flour</a:t>
            </a:r>
          </a:p>
        </p:txBody>
      </p:sp>
      <p:sp>
        <p:nvSpPr>
          <p:cNvPr id="7" name="TextBox 6">
            <a:extLst>
              <a:ext uri="{FF2B5EF4-FFF2-40B4-BE49-F238E27FC236}">
                <a16:creationId xmlns:a16="http://schemas.microsoft.com/office/drawing/2014/main" id="{06BCF7ED-B00B-4517-8A29-E93E26241D24}"/>
              </a:ext>
            </a:extLst>
          </p:cNvPr>
          <p:cNvSpPr txBox="1"/>
          <p:nvPr/>
        </p:nvSpPr>
        <p:spPr>
          <a:xfrm>
            <a:off x="6978971" y="5381625"/>
            <a:ext cx="3324225" cy="523220"/>
          </a:xfrm>
          <a:prstGeom prst="rect">
            <a:avLst/>
          </a:prstGeom>
          <a:noFill/>
        </p:spPr>
        <p:txBody>
          <a:bodyPr wrap="square" rtlCol="0">
            <a:spAutoFit/>
          </a:bodyPr>
          <a:lstStyle/>
          <a:p>
            <a:r>
              <a:rPr lang="en-AU" sz="2800" b="1" dirty="0"/>
              <a:t>Grinding stones</a:t>
            </a:r>
            <a:endParaRPr lang="en-AU" sz="2800" dirty="0"/>
          </a:p>
        </p:txBody>
      </p:sp>
    </p:spTree>
    <p:extLst>
      <p:ext uri="{BB962C8B-B14F-4D97-AF65-F5344CB8AC3E}">
        <p14:creationId xmlns:p14="http://schemas.microsoft.com/office/powerpoint/2010/main" val="267086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75648-F6B6-4B18-BDF4-F4816EC738DA}"/>
              </a:ext>
            </a:extLst>
          </p:cNvPr>
          <p:cNvPicPr>
            <a:picLocks noChangeAspect="1"/>
          </p:cNvPicPr>
          <p:nvPr/>
        </p:nvPicPr>
        <p:blipFill rotWithShape="1">
          <a:blip r:embed="rId2">
            <a:extLst>
              <a:ext uri="{28A0092B-C50C-407E-A947-70E740481C1C}">
                <a14:useLocalDpi xmlns:a14="http://schemas.microsoft.com/office/drawing/2010/main" val="0"/>
              </a:ext>
            </a:extLst>
          </a:blip>
          <a:srcRect r="13681" b="963"/>
          <a:stretch/>
        </p:blipFill>
        <p:spPr bwMode="auto">
          <a:xfrm>
            <a:off x="1622425" y="606424"/>
            <a:ext cx="6407150" cy="6432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9864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9AB23-5C11-40E8-80D2-F157E4B294E7}"/>
              </a:ext>
            </a:extLst>
          </p:cNvPr>
          <p:cNvPicPr>
            <a:picLocks noChangeAspect="1"/>
          </p:cNvPicPr>
          <p:nvPr/>
        </p:nvPicPr>
        <p:blipFill>
          <a:blip r:embed="rId2"/>
          <a:stretch>
            <a:fillRect/>
          </a:stretch>
        </p:blipFill>
        <p:spPr>
          <a:xfrm>
            <a:off x="1060767" y="787399"/>
            <a:ext cx="7418058" cy="3908425"/>
          </a:xfrm>
          <a:prstGeom prst="rect">
            <a:avLst/>
          </a:prstGeom>
        </p:spPr>
      </p:pic>
      <p:pic>
        <p:nvPicPr>
          <p:cNvPr id="3" name="Picture 2">
            <a:extLst>
              <a:ext uri="{FF2B5EF4-FFF2-40B4-BE49-F238E27FC236}">
                <a16:creationId xmlns:a16="http://schemas.microsoft.com/office/drawing/2014/main" id="{B30296E5-4879-42F4-B204-7CFF2EB0E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5" y="4114165"/>
            <a:ext cx="1962150" cy="1639570"/>
          </a:xfrm>
          <a:prstGeom prst="rect">
            <a:avLst/>
          </a:prstGeom>
        </p:spPr>
      </p:pic>
      <p:pic>
        <p:nvPicPr>
          <p:cNvPr id="4" name="Picture 3">
            <a:extLst>
              <a:ext uri="{FF2B5EF4-FFF2-40B4-BE49-F238E27FC236}">
                <a16:creationId xmlns:a16="http://schemas.microsoft.com/office/drawing/2014/main" id="{A2E8B663-54C0-4979-8CF2-EEA2340BE1E8}"/>
              </a:ext>
            </a:extLst>
          </p:cNvPr>
          <p:cNvPicPr/>
          <p:nvPr/>
        </p:nvPicPr>
        <p:blipFill rotWithShape="1">
          <a:blip r:embed="rId4"/>
          <a:srcRect r="10161" b="957"/>
          <a:stretch/>
        </p:blipFill>
        <p:spPr>
          <a:xfrm>
            <a:off x="2165350" y="4502150"/>
            <a:ext cx="2489200" cy="2254250"/>
          </a:xfrm>
          <a:prstGeom prst="rect">
            <a:avLst/>
          </a:prstGeom>
        </p:spPr>
      </p:pic>
    </p:spTree>
    <p:extLst>
      <p:ext uri="{BB962C8B-B14F-4D97-AF65-F5344CB8AC3E}">
        <p14:creationId xmlns:p14="http://schemas.microsoft.com/office/powerpoint/2010/main" val="292992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94492-32BF-4DBE-A0B8-3E23C4029D22}"/>
              </a:ext>
            </a:extLst>
          </p:cNvPr>
          <p:cNvPicPr>
            <a:picLocks noChangeAspect="1"/>
          </p:cNvPicPr>
          <p:nvPr/>
        </p:nvPicPr>
        <p:blipFill>
          <a:blip r:embed="rId2"/>
          <a:stretch>
            <a:fillRect/>
          </a:stretch>
        </p:blipFill>
        <p:spPr>
          <a:xfrm>
            <a:off x="1190462" y="739685"/>
            <a:ext cx="9251329" cy="5108665"/>
          </a:xfrm>
          <a:prstGeom prst="rect">
            <a:avLst/>
          </a:prstGeom>
        </p:spPr>
      </p:pic>
    </p:spTree>
    <p:extLst>
      <p:ext uri="{BB962C8B-B14F-4D97-AF65-F5344CB8AC3E}">
        <p14:creationId xmlns:p14="http://schemas.microsoft.com/office/powerpoint/2010/main" val="184515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CBD8C-BB51-4566-8CED-B0238E0D599A}"/>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10800000">
            <a:off x="3515042" y="1476375"/>
            <a:ext cx="3275965" cy="2457450"/>
          </a:xfrm>
          <a:prstGeom prst="rect">
            <a:avLst/>
          </a:prstGeom>
          <a:noFill/>
          <a:ln>
            <a:noFill/>
          </a:ln>
        </p:spPr>
      </p:pic>
    </p:spTree>
    <p:extLst>
      <p:ext uri="{BB962C8B-B14F-4D97-AF65-F5344CB8AC3E}">
        <p14:creationId xmlns:p14="http://schemas.microsoft.com/office/powerpoint/2010/main" val="2196681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8E5B0-6AB5-420F-8805-89098CEBB85E}"/>
              </a:ext>
            </a:extLst>
          </p:cNvPr>
          <p:cNvPicPr>
            <a:picLocks noChangeAspect="1"/>
          </p:cNvPicPr>
          <p:nvPr/>
        </p:nvPicPr>
        <p:blipFill>
          <a:blip r:embed="rId2"/>
          <a:stretch>
            <a:fillRect/>
          </a:stretch>
        </p:blipFill>
        <p:spPr>
          <a:xfrm>
            <a:off x="1730217" y="1120710"/>
            <a:ext cx="6121715" cy="2521080"/>
          </a:xfrm>
          <a:prstGeom prst="rect">
            <a:avLst/>
          </a:prstGeom>
        </p:spPr>
      </p:pic>
      <p:pic>
        <p:nvPicPr>
          <p:cNvPr id="4" name="Picture 3">
            <a:extLst>
              <a:ext uri="{FF2B5EF4-FFF2-40B4-BE49-F238E27FC236}">
                <a16:creationId xmlns:a16="http://schemas.microsoft.com/office/drawing/2014/main" id="{0AE2A7B4-35EE-4115-AB73-07F04BE0FEBB}"/>
              </a:ext>
            </a:extLst>
          </p:cNvPr>
          <p:cNvPicPr>
            <a:picLocks noChangeAspect="1"/>
          </p:cNvPicPr>
          <p:nvPr/>
        </p:nvPicPr>
        <p:blipFill>
          <a:blip r:embed="rId3"/>
          <a:stretch>
            <a:fillRect/>
          </a:stretch>
        </p:blipFill>
        <p:spPr>
          <a:xfrm>
            <a:off x="2715895" y="4144962"/>
            <a:ext cx="4874260" cy="1711325"/>
          </a:xfrm>
          <a:prstGeom prst="rect">
            <a:avLst/>
          </a:prstGeom>
        </p:spPr>
      </p:pic>
    </p:spTree>
    <p:extLst>
      <p:ext uri="{BB962C8B-B14F-4D97-AF65-F5344CB8AC3E}">
        <p14:creationId xmlns:p14="http://schemas.microsoft.com/office/powerpoint/2010/main" val="1145006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233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58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1FA87DC8-51D4-463B-98FB-0CE2A9AEF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2297378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AD73D-65CD-4B04-8F54-FE1D9736B1D7}"/>
              </a:ext>
            </a:extLst>
          </p:cNvPr>
          <p:cNvPicPr>
            <a:picLocks noChangeAspect="1"/>
          </p:cNvPicPr>
          <p:nvPr/>
        </p:nvPicPr>
        <p:blipFill>
          <a:blip r:embed="rId2"/>
          <a:stretch>
            <a:fillRect/>
          </a:stretch>
        </p:blipFill>
        <p:spPr>
          <a:xfrm>
            <a:off x="1509712" y="504825"/>
            <a:ext cx="6962775" cy="5219700"/>
          </a:xfrm>
          <a:prstGeom prst="rect">
            <a:avLst/>
          </a:prstGeom>
        </p:spPr>
      </p:pic>
    </p:spTree>
    <p:extLst>
      <p:ext uri="{BB962C8B-B14F-4D97-AF65-F5344CB8AC3E}">
        <p14:creationId xmlns:p14="http://schemas.microsoft.com/office/powerpoint/2010/main" val="1806267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6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5F951-0551-45D4-ABCC-2A5DD1CB39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99" y="1723390"/>
            <a:ext cx="3127375" cy="3481302"/>
          </a:xfrm>
          <a:prstGeom prst="rect">
            <a:avLst/>
          </a:prstGeom>
        </p:spPr>
      </p:pic>
      <p:pic>
        <p:nvPicPr>
          <p:cNvPr id="3" name="Picture 2">
            <a:extLst>
              <a:ext uri="{FF2B5EF4-FFF2-40B4-BE49-F238E27FC236}">
                <a16:creationId xmlns:a16="http://schemas.microsoft.com/office/drawing/2014/main" id="{EDAF1088-F0AE-4D22-BA8F-772D4BF0E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025" y="1820544"/>
            <a:ext cx="4813904" cy="2559917"/>
          </a:xfrm>
          <a:prstGeom prst="rect">
            <a:avLst/>
          </a:prstGeom>
        </p:spPr>
      </p:pic>
      <p:pic>
        <p:nvPicPr>
          <p:cNvPr id="4" name="Picture 3">
            <a:extLst>
              <a:ext uri="{FF2B5EF4-FFF2-40B4-BE49-F238E27FC236}">
                <a16:creationId xmlns:a16="http://schemas.microsoft.com/office/drawing/2014/main" id="{1E47AECB-84D9-448B-9C20-2785D7CFA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28" y="4523336"/>
            <a:ext cx="2955321" cy="2412583"/>
          </a:xfrm>
          <a:prstGeom prst="rect">
            <a:avLst/>
          </a:prstGeom>
        </p:spPr>
      </p:pic>
      <p:sp>
        <p:nvSpPr>
          <p:cNvPr id="5" name="TextBox 4">
            <a:extLst>
              <a:ext uri="{FF2B5EF4-FFF2-40B4-BE49-F238E27FC236}">
                <a16:creationId xmlns:a16="http://schemas.microsoft.com/office/drawing/2014/main" id="{87B03E9A-82BE-4FCB-939F-CB040C9C5C41}"/>
              </a:ext>
            </a:extLst>
          </p:cNvPr>
          <p:cNvSpPr txBox="1"/>
          <p:nvPr/>
        </p:nvSpPr>
        <p:spPr>
          <a:xfrm>
            <a:off x="2181225" y="251599"/>
            <a:ext cx="5172075" cy="954107"/>
          </a:xfrm>
          <a:prstGeom prst="rect">
            <a:avLst/>
          </a:prstGeom>
          <a:noFill/>
        </p:spPr>
        <p:txBody>
          <a:bodyPr wrap="square" rtlCol="0">
            <a:spAutoFit/>
          </a:bodyPr>
          <a:lstStyle/>
          <a:p>
            <a:r>
              <a:rPr lang="en-AU" sz="2800" b="1" dirty="0"/>
              <a:t>Bread making</a:t>
            </a:r>
          </a:p>
          <a:p>
            <a:r>
              <a:rPr lang="en-AU" sz="2800" dirty="0"/>
              <a:t>30000 years ago</a:t>
            </a:r>
          </a:p>
        </p:txBody>
      </p:sp>
      <p:sp>
        <p:nvSpPr>
          <p:cNvPr id="6" name="TextBox 5">
            <a:extLst>
              <a:ext uri="{FF2B5EF4-FFF2-40B4-BE49-F238E27FC236}">
                <a16:creationId xmlns:a16="http://schemas.microsoft.com/office/drawing/2014/main" id="{967B11AB-B6A5-499A-83A2-FE2EE4F200D1}"/>
              </a:ext>
            </a:extLst>
          </p:cNvPr>
          <p:cNvSpPr txBox="1"/>
          <p:nvPr/>
        </p:nvSpPr>
        <p:spPr>
          <a:xfrm>
            <a:off x="4726590" y="5354532"/>
            <a:ext cx="5172075" cy="523220"/>
          </a:xfrm>
          <a:prstGeom prst="rect">
            <a:avLst/>
          </a:prstGeom>
          <a:noFill/>
        </p:spPr>
        <p:txBody>
          <a:bodyPr wrap="square" rtlCol="0">
            <a:spAutoFit/>
          </a:bodyPr>
          <a:lstStyle/>
          <a:p>
            <a:r>
              <a:rPr lang="en-AU" sz="2800" b="1" dirty="0"/>
              <a:t>Lake Mungo loaf</a:t>
            </a:r>
            <a:endParaRPr lang="en-AU" sz="2800" dirty="0"/>
          </a:p>
        </p:txBody>
      </p:sp>
      <p:sp>
        <p:nvSpPr>
          <p:cNvPr id="7" name="TextBox 6">
            <a:extLst>
              <a:ext uri="{FF2B5EF4-FFF2-40B4-BE49-F238E27FC236}">
                <a16:creationId xmlns:a16="http://schemas.microsoft.com/office/drawing/2014/main" id="{9A32FEDB-2446-4BFB-A356-08387EC8E6CB}"/>
              </a:ext>
            </a:extLst>
          </p:cNvPr>
          <p:cNvSpPr txBox="1"/>
          <p:nvPr/>
        </p:nvSpPr>
        <p:spPr>
          <a:xfrm>
            <a:off x="479726" y="5092922"/>
            <a:ext cx="2787349" cy="523220"/>
          </a:xfrm>
          <a:prstGeom prst="rect">
            <a:avLst/>
          </a:prstGeom>
          <a:noFill/>
        </p:spPr>
        <p:txBody>
          <a:bodyPr wrap="square" rtlCol="0">
            <a:spAutoFit/>
          </a:bodyPr>
          <a:lstStyle/>
          <a:p>
            <a:r>
              <a:rPr lang="en-AU" sz="2800" b="1" dirty="0"/>
              <a:t>Native grasses</a:t>
            </a:r>
            <a:endParaRPr lang="en-AU" sz="2800" dirty="0"/>
          </a:p>
        </p:txBody>
      </p:sp>
    </p:spTree>
    <p:extLst>
      <p:ext uri="{BB962C8B-B14F-4D97-AF65-F5344CB8AC3E}">
        <p14:creationId xmlns:p14="http://schemas.microsoft.com/office/powerpoint/2010/main" val="303351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1DC33-AED8-4DB9-AF41-01F8E284A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192" y="1609724"/>
            <a:ext cx="4374215" cy="3933825"/>
          </a:xfrm>
          <a:prstGeom prst="rect">
            <a:avLst/>
          </a:prstGeom>
        </p:spPr>
      </p:pic>
      <p:pic>
        <p:nvPicPr>
          <p:cNvPr id="3" name="Picture 2">
            <a:extLst>
              <a:ext uri="{FF2B5EF4-FFF2-40B4-BE49-F238E27FC236}">
                <a16:creationId xmlns:a16="http://schemas.microsoft.com/office/drawing/2014/main" id="{588CEC02-B444-485E-B8BF-9C46C8301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6299" y="3465929"/>
            <a:ext cx="4473575" cy="3197589"/>
          </a:xfrm>
          <a:prstGeom prst="rect">
            <a:avLst/>
          </a:prstGeom>
        </p:spPr>
      </p:pic>
      <p:pic>
        <p:nvPicPr>
          <p:cNvPr id="4" name="Picture 3">
            <a:extLst>
              <a:ext uri="{FF2B5EF4-FFF2-40B4-BE49-F238E27FC236}">
                <a16:creationId xmlns:a16="http://schemas.microsoft.com/office/drawing/2014/main" id="{A66E4F90-6024-49B0-90A0-600FC8DC51B4}"/>
              </a:ext>
            </a:extLst>
          </p:cNvPr>
          <p:cNvPicPr>
            <a:picLocks noChangeAspect="1"/>
          </p:cNvPicPr>
          <p:nvPr/>
        </p:nvPicPr>
        <p:blipFill>
          <a:blip r:embed="rId4"/>
          <a:stretch>
            <a:fillRect/>
          </a:stretch>
        </p:blipFill>
        <p:spPr>
          <a:xfrm>
            <a:off x="6250622" y="459978"/>
            <a:ext cx="4801272" cy="2797572"/>
          </a:xfrm>
          <a:prstGeom prst="rect">
            <a:avLst/>
          </a:prstGeom>
        </p:spPr>
      </p:pic>
      <p:sp>
        <p:nvSpPr>
          <p:cNvPr id="5" name="TextBox 4">
            <a:extLst>
              <a:ext uri="{FF2B5EF4-FFF2-40B4-BE49-F238E27FC236}">
                <a16:creationId xmlns:a16="http://schemas.microsoft.com/office/drawing/2014/main" id="{A2850116-FCBC-4152-A4E8-DDDE8EF1CA35}"/>
              </a:ext>
            </a:extLst>
          </p:cNvPr>
          <p:cNvSpPr txBox="1"/>
          <p:nvPr/>
        </p:nvSpPr>
        <p:spPr>
          <a:xfrm>
            <a:off x="2181225" y="251599"/>
            <a:ext cx="5172075" cy="954107"/>
          </a:xfrm>
          <a:prstGeom prst="rect">
            <a:avLst/>
          </a:prstGeom>
          <a:noFill/>
        </p:spPr>
        <p:txBody>
          <a:bodyPr wrap="square" rtlCol="0">
            <a:spAutoFit/>
          </a:bodyPr>
          <a:lstStyle/>
          <a:p>
            <a:r>
              <a:rPr lang="en-AU" sz="2800" b="1" dirty="0" err="1"/>
              <a:t>Uncha</a:t>
            </a:r>
            <a:r>
              <a:rPr lang="en-AU" sz="2800" b="1" dirty="0"/>
              <a:t> plant</a:t>
            </a:r>
          </a:p>
          <a:p>
            <a:r>
              <a:rPr lang="en-AU" sz="2800" dirty="0"/>
              <a:t> </a:t>
            </a:r>
          </a:p>
        </p:txBody>
      </p:sp>
    </p:spTree>
    <p:extLst>
      <p:ext uri="{BB962C8B-B14F-4D97-AF65-F5344CB8AC3E}">
        <p14:creationId xmlns:p14="http://schemas.microsoft.com/office/powerpoint/2010/main" val="415614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0D-36A4-4903-9EE7-5D7C5771B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02" y="910123"/>
            <a:ext cx="3289899" cy="2518877"/>
          </a:xfrm>
          <a:prstGeom prst="rect">
            <a:avLst/>
          </a:prstGeom>
        </p:spPr>
      </p:pic>
      <p:sp>
        <p:nvSpPr>
          <p:cNvPr id="3" name="Rectangle 2">
            <a:extLst>
              <a:ext uri="{FF2B5EF4-FFF2-40B4-BE49-F238E27FC236}">
                <a16:creationId xmlns:a16="http://schemas.microsoft.com/office/drawing/2014/main" id="{D5D09B9C-42AF-4E2C-8486-A3F6F1069B7F}"/>
              </a:ext>
            </a:extLst>
          </p:cNvPr>
          <p:cNvSpPr>
            <a:spLocks noChangeArrowheads="1"/>
          </p:cNvSpPr>
          <p:nvPr/>
        </p:nvSpPr>
        <p:spPr bwMode="auto">
          <a:xfrm>
            <a:off x="1075497" y="12361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17862171-F661-45A5-93AA-03CA9B0D0EFF}"/>
              </a:ext>
            </a:extLst>
          </p:cNvPr>
          <p:cNvGraphicFramePr>
            <a:graphicFrameLocks noChangeAspect="1"/>
          </p:cNvGraphicFramePr>
          <p:nvPr>
            <p:extLst>
              <p:ext uri="{D42A27DB-BD31-4B8C-83A1-F6EECF244321}">
                <p14:modId xmlns:p14="http://schemas.microsoft.com/office/powerpoint/2010/main" val="3259763995"/>
              </p:ext>
            </p:extLst>
          </p:nvPr>
        </p:nvGraphicFramePr>
        <p:xfrm>
          <a:off x="1368434" y="3827303"/>
          <a:ext cx="4187806" cy="2156930"/>
        </p:xfrm>
        <a:graphic>
          <a:graphicData uri="http://schemas.openxmlformats.org/presentationml/2006/ole">
            <mc:AlternateContent xmlns:mc="http://schemas.openxmlformats.org/markup-compatibility/2006">
              <mc:Choice xmlns:v="urn:schemas-microsoft-com:vml" Requires="v">
                <p:oleObj r:id="rId3" imgW="1898901" imgH="978144" progId="ChemDraw.Document.6.0">
                  <p:embed/>
                </p:oleObj>
              </mc:Choice>
              <mc:Fallback>
                <p:oleObj r:id="rId3" imgW="1898901" imgH="978144" progId="ChemDraw.Document.6.0">
                  <p:embed/>
                  <p:pic>
                    <p:nvPicPr>
                      <p:cNvPr id="4" name="Object 3">
                        <a:extLst>
                          <a:ext uri="{FF2B5EF4-FFF2-40B4-BE49-F238E27FC236}">
                            <a16:creationId xmlns:a16="http://schemas.microsoft.com/office/drawing/2014/main" id="{17862171-F661-45A5-93AA-03CA9B0D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34" y="3827303"/>
                        <a:ext cx="4187806" cy="2156930"/>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FB7AECA3-E12B-44F7-AA21-22940D939103}"/>
              </a:ext>
            </a:extLst>
          </p:cNvPr>
          <p:cNvPicPr>
            <a:picLocks noChangeAspect="1"/>
          </p:cNvPicPr>
          <p:nvPr/>
        </p:nvPicPr>
        <p:blipFill>
          <a:blip r:embed="rId5"/>
          <a:stretch>
            <a:fillRect/>
          </a:stretch>
        </p:blipFill>
        <p:spPr>
          <a:xfrm>
            <a:off x="5271021" y="342880"/>
            <a:ext cx="5969307" cy="1886047"/>
          </a:xfrm>
          <a:prstGeom prst="rect">
            <a:avLst/>
          </a:prstGeom>
        </p:spPr>
      </p:pic>
      <p:sp>
        <p:nvSpPr>
          <p:cNvPr id="7" name="TextBox 6">
            <a:extLst>
              <a:ext uri="{FF2B5EF4-FFF2-40B4-BE49-F238E27FC236}">
                <a16:creationId xmlns:a16="http://schemas.microsoft.com/office/drawing/2014/main" id="{CBD2724B-CB33-4C48-BAD8-9E9D8A7EA9ED}"/>
              </a:ext>
            </a:extLst>
          </p:cNvPr>
          <p:cNvSpPr txBox="1"/>
          <p:nvPr/>
        </p:nvSpPr>
        <p:spPr>
          <a:xfrm>
            <a:off x="2181225" y="251600"/>
            <a:ext cx="2562225" cy="954107"/>
          </a:xfrm>
          <a:prstGeom prst="rect">
            <a:avLst/>
          </a:prstGeom>
          <a:noFill/>
        </p:spPr>
        <p:txBody>
          <a:bodyPr wrap="square" rtlCol="0">
            <a:spAutoFit/>
          </a:bodyPr>
          <a:lstStyle/>
          <a:p>
            <a:r>
              <a:rPr lang="en-AU" sz="2800" b="1" dirty="0"/>
              <a:t>Diterpenoids</a:t>
            </a:r>
          </a:p>
          <a:p>
            <a:r>
              <a:rPr lang="en-AU" sz="2800" dirty="0"/>
              <a:t> </a:t>
            </a:r>
          </a:p>
        </p:txBody>
      </p:sp>
      <p:sp>
        <p:nvSpPr>
          <p:cNvPr id="8" name="TextBox 7">
            <a:extLst>
              <a:ext uri="{FF2B5EF4-FFF2-40B4-BE49-F238E27FC236}">
                <a16:creationId xmlns:a16="http://schemas.microsoft.com/office/drawing/2014/main" id="{67386344-F5B5-4F75-A003-570F919CE519}"/>
              </a:ext>
            </a:extLst>
          </p:cNvPr>
          <p:cNvSpPr txBox="1"/>
          <p:nvPr/>
        </p:nvSpPr>
        <p:spPr>
          <a:xfrm>
            <a:off x="3867151" y="5507179"/>
            <a:ext cx="2533650" cy="954107"/>
          </a:xfrm>
          <a:prstGeom prst="rect">
            <a:avLst/>
          </a:prstGeom>
          <a:noFill/>
        </p:spPr>
        <p:txBody>
          <a:bodyPr wrap="square" rtlCol="0">
            <a:spAutoFit/>
          </a:bodyPr>
          <a:lstStyle/>
          <a:p>
            <a:r>
              <a:rPr lang="en-AU" sz="2800" b="1" dirty="0" err="1"/>
              <a:t>Flavenoids</a:t>
            </a:r>
            <a:endParaRPr lang="en-AU" sz="2800" b="1" dirty="0"/>
          </a:p>
          <a:p>
            <a:endParaRPr lang="en-AU" sz="2800" dirty="0"/>
          </a:p>
        </p:txBody>
      </p:sp>
      <p:pic>
        <p:nvPicPr>
          <p:cNvPr id="10" name="Picture 9">
            <a:extLst>
              <a:ext uri="{FF2B5EF4-FFF2-40B4-BE49-F238E27FC236}">
                <a16:creationId xmlns:a16="http://schemas.microsoft.com/office/drawing/2014/main" id="{24639FDD-3CA9-414F-BE23-93607267856A}"/>
              </a:ext>
            </a:extLst>
          </p:cNvPr>
          <p:cNvPicPr>
            <a:picLocks noChangeAspect="1"/>
          </p:cNvPicPr>
          <p:nvPr/>
        </p:nvPicPr>
        <p:blipFill>
          <a:blip r:embed="rId6"/>
          <a:stretch>
            <a:fillRect/>
          </a:stretch>
        </p:blipFill>
        <p:spPr>
          <a:xfrm>
            <a:off x="5730971" y="2916056"/>
            <a:ext cx="6104023" cy="2379843"/>
          </a:xfrm>
          <a:prstGeom prst="rect">
            <a:avLst/>
          </a:prstGeom>
        </p:spPr>
      </p:pic>
    </p:spTree>
    <p:extLst>
      <p:ext uri="{BB962C8B-B14F-4D97-AF65-F5344CB8AC3E}">
        <p14:creationId xmlns:p14="http://schemas.microsoft.com/office/powerpoint/2010/main" val="86359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F1379-32E4-483C-BE66-F1CD02A6F484}"/>
              </a:ext>
            </a:extLst>
          </p:cNvPr>
          <p:cNvPicPr>
            <a:picLocks noChangeAspect="1"/>
          </p:cNvPicPr>
          <p:nvPr/>
        </p:nvPicPr>
        <p:blipFill>
          <a:blip r:embed="rId2"/>
          <a:stretch>
            <a:fillRect/>
          </a:stretch>
        </p:blipFill>
        <p:spPr>
          <a:xfrm>
            <a:off x="683700" y="1598588"/>
            <a:ext cx="6992300" cy="3660823"/>
          </a:xfrm>
          <a:prstGeom prst="rect">
            <a:avLst/>
          </a:prstGeom>
        </p:spPr>
      </p:pic>
      <p:pic>
        <p:nvPicPr>
          <p:cNvPr id="5" name="Picture 4">
            <a:extLst>
              <a:ext uri="{FF2B5EF4-FFF2-40B4-BE49-F238E27FC236}">
                <a16:creationId xmlns:a16="http://schemas.microsoft.com/office/drawing/2014/main" id="{E4A51C82-042C-4BE9-BBE1-1FD206A2BE60}"/>
              </a:ext>
            </a:extLst>
          </p:cNvPr>
          <p:cNvPicPr>
            <a:picLocks noChangeAspect="1"/>
          </p:cNvPicPr>
          <p:nvPr/>
        </p:nvPicPr>
        <p:blipFill>
          <a:blip r:embed="rId3"/>
          <a:stretch>
            <a:fillRect/>
          </a:stretch>
        </p:blipFill>
        <p:spPr>
          <a:xfrm>
            <a:off x="6368974" y="1704975"/>
            <a:ext cx="5444632" cy="3832273"/>
          </a:xfrm>
          <a:prstGeom prst="rect">
            <a:avLst/>
          </a:prstGeom>
        </p:spPr>
      </p:pic>
      <p:sp>
        <p:nvSpPr>
          <p:cNvPr id="4" name="TextBox 3">
            <a:extLst>
              <a:ext uri="{FF2B5EF4-FFF2-40B4-BE49-F238E27FC236}">
                <a16:creationId xmlns:a16="http://schemas.microsoft.com/office/drawing/2014/main" id="{7B564458-565F-49E7-88CE-DC452C6963DD}"/>
              </a:ext>
            </a:extLst>
          </p:cNvPr>
          <p:cNvSpPr txBox="1"/>
          <p:nvPr/>
        </p:nvSpPr>
        <p:spPr>
          <a:xfrm>
            <a:off x="2181225" y="251599"/>
            <a:ext cx="5172075" cy="1384995"/>
          </a:xfrm>
          <a:prstGeom prst="rect">
            <a:avLst/>
          </a:prstGeom>
          <a:noFill/>
        </p:spPr>
        <p:txBody>
          <a:bodyPr wrap="square" rtlCol="0">
            <a:spAutoFit/>
          </a:bodyPr>
          <a:lstStyle/>
          <a:p>
            <a:r>
              <a:rPr lang="en-AU" sz="2800" b="1" dirty="0"/>
              <a:t>Plant investigation</a:t>
            </a:r>
          </a:p>
          <a:p>
            <a:r>
              <a:rPr lang="en-AU" sz="2800" dirty="0"/>
              <a:t>Extract the liquids</a:t>
            </a:r>
          </a:p>
          <a:p>
            <a:r>
              <a:rPr lang="en-AU" sz="2800" dirty="0"/>
              <a:t> </a:t>
            </a:r>
          </a:p>
        </p:txBody>
      </p:sp>
    </p:spTree>
    <p:extLst>
      <p:ext uri="{BB962C8B-B14F-4D97-AF65-F5344CB8AC3E}">
        <p14:creationId xmlns:p14="http://schemas.microsoft.com/office/powerpoint/2010/main" val="67444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F18F7-78C3-417B-980A-92974248A04C}"/>
              </a:ext>
            </a:extLst>
          </p:cNvPr>
          <p:cNvPicPr>
            <a:picLocks noChangeAspect="1"/>
          </p:cNvPicPr>
          <p:nvPr/>
        </p:nvPicPr>
        <p:blipFill>
          <a:blip r:embed="rId2"/>
          <a:stretch>
            <a:fillRect/>
          </a:stretch>
        </p:blipFill>
        <p:spPr>
          <a:xfrm>
            <a:off x="2028725" y="647626"/>
            <a:ext cx="7734400" cy="5724972"/>
          </a:xfrm>
          <a:prstGeom prst="rect">
            <a:avLst/>
          </a:prstGeom>
        </p:spPr>
      </p:pic>
      <p:sp>
        <p:nvSpPr>
          <p:cNvPr id="4" name="TextBox 3">
            <a:extLst>
              <a:ext uri="{FF2B5EF4-FFF2-40B4-BE49-F238E27FC236}">
                <a16:creationId xmlns:a16="http://schemas.microsoft.com/office/drawing/2014/main" id="{7720C6D8-5D8B-40C4-A14C-5DD3C5A65765}"/>
              </a:ext>
            </a:extLst>
          </p:cNvPr>
          <p:cNvSpPr txBox="1"/>
          <p:nvPr/>
        </p:nvSpPr>
        <p:spPr>
          <a:xfrm>
            <a:off x="2181225" y="251599"/>
            <a:ext cx="5172075" cy="1384995"/>
          </a:xfrm>
          <a:prstGeom prst="rect">
            <a:avLst/>
          </a:prstGeom>
          <a:noFill/>
        </p:spPr>
        <p:txBody>
          <a:bodyPr wrap="square" rtlCol="0">
            <a:spAutoFit/>
          </a:bodyPr>
          <a:lstStyle/>
          <a:p>
            <a:r>
              <a:rPr lang="en-AU" sz="2800" b="1" dirty="0"/>
              <a:t>Separate the ingredients</a:t>
            </a:r>
          </a:p>
          <a:p>
            <a:r>
              <a:rPr lang="en-AU" sz="2800" b="1" dirty="0"/>
              <a:t>Identify ingredients</a:t>
            </a:r>
          </a:p>
          <a:p>
            <a:r>
              <a:rPr lang="en-AU" sz="2800" dirty="0"/>
              <a:t> </a:t>
            </a:r>
          </a:p>
        </p:txBody>
      </p:sp>
    </p:spTree>
    <p:extLst>
      <p:ext uri="{BB962C8B-B14F-4D97-AF65-F5344CB8AC3E}">
        <p14:creationId xmlns:p14="http://schemas.microsoft.com/office/powerpoint/2010/main" val="327815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C8A29-2B76-4426-BE13-01529AB101D4}"/>
              </a:ext>
            </a:extLst>
          </p:cNvPr>
          <p:cNvPicPr>
            <a:picLocks noChangeAspect="1"/>
          </p:cNvPicPr>
          <p:nvPr/>
        </p:nvPicPr>
        <p:blipFill>
          <a:blip r:embed="rId2"/>
          <a:stretch>
            <a:fillRect/>
          </a:stretch>
        </p:blipFill>
        <p:spPr>
          <a:xfrm>
            <a:off x="1854131" y="834954"/>
            <a:ext cx="5261044" cy="5373513"/>
          </a:xfrm>
          <a:prstGeom prst="rect">
            <a:avLst/>
          </a:prstGeom>
        </p:spPr>
      </p:pic>
    </p:spTree>
    <p:extLst>
      <p:ext uri="{BB962C8B-B14F-4D97-AF65-F5344CB8AC3E}">
        <p14:creationId xmlns:p14="http://schemas.microsoft.com/office/powerpoint/2010/main" val="1206758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427</Words>
  <Application>Microsoft Office PowerPoint</Application>
  <PresentationFormat>Widescreen</PresentationFormat>
  <Paragraphs>40</Paragraphs>
  <Slides>39</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Calibri Light</vt:lpstr>
      <vt:lpstr>Helvetica</vt:lpstr>
      <vt:lpstr>Times New Roman</vt:lpstr>
      <vt:lpstr>Office Theme</vt:lpstr>
      <vt:lpstr>ChemDraw.Document.6.0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O'Shea</dc:creator>
  <cp:lastModifiedBy>Pat O'Shea</cp:lastModifiedBy>
  <cp:revision>2</cp:revision>
  <dcterms:created xsi:type="dcterms:W3CDTF">2022-02-05T21:35:49Z</dcterms:created>
  <dcterms:modified xsi:type="dcterms:W3CDTF">2022-03-20T22:18:17Z</dcterms:modified>
</cp:coreProperties>
</file>