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5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2EDA-E6CD-9CE8-A156-ED610DA61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15AB5-8F9C-6B6F-0811-4EB46EA66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31DFD-F270-0C47-7CE8-62483C83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30FC-AD7E-4E0C-80BB-D787910E22EE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B6B69-E357-93C1-BC60-35B55A37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2FBBE-5613-93F7-F6F7-521731F2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9738-C3B7-4CBF-82A9-825DC7E96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525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E258-3B5C-CE22-C423-CF94C89C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BD710-63EF-CE08-63CA-8AC6E1801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E3BFE-7A14-040B-303C-EFA64CF8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30FC-AD7E-4E0C-80BB-D787910E22EE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AB816-68AC-290F-B4E1-F27DE9DC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062CC-3352-606C-8803-3B98B15A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9738-C3B7-4CBF-82A9-825DC7E96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03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CC77F-BD28-F81D-1354-F3FC7AC43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945AA-2102-4B7E-D87D-0CC4CC165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48314-EDB7-CE52-29C0-AD23D36E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30FC-AD7E-4E0C-80BB-D787910E22EE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73232-AE48-4B58-31E2-F63A3CB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60108-A5CA-1C0E-16F5-0B07EB8F4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9738-C3B7-4CBF-82A9-825DC7E96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34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7585-7040-E0A7-D86A-F11F8DDB8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B28E2-F68F-B1E9-2C3C-E46B08E2A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435A1-A347-A375-7CAB-712E5173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30FC-AD7E-4E0C-80BB-D787910E22EE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697F8-C06B-0768-6A13-F639FDD5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DA399-3EC9-EA97-635D-F6FFF5BC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9738-C3B7-4CBF-82A9-825DC7E96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60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D551-6A6F-3937-C14E-4374CA9F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2059A-6AA5-78A1-C3B6-4B4D9892F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A69A-DD1F-5CDC-2CBB-964639A3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30FC-AD7E-4E0C-80BB-D787910E22EE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4CD7A-68AE-9473-ABFF-A17C7A79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F8E1C-F9A2-20B0-0D05-F0EABB914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9738-C3B7-4CBF-82A9-825DC7E96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99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5562-754A-0109-0E7F-4195C8D1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4766F-1166-BD19-2A35-DDBDEB382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A197-F208-F1D1-60E1-39C1BD064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ED8FD-F20A-06BD-6F3A-0EC143D7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30FC-AD7E-4E0C-80BB-D787910E22EE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135A6-517E-00AB-208D-5BACF6C9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4BB5A-2A82-06FA-18B3-C7F63313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9738-C3B7-4CBF-82A9-825DC7E96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39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2DCC-F40C-9B9D-17B4-5B3E60B5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FAE86-C90D-9348-8B74-BD4A82DAD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BBF55-9F7D-AD71-B511-939A91757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D58FA-DB83-B194-040B-21920A878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86B26-04B1-CE8F-B43B-B6353A6E0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D851C-E7EE-6658-EC17-6BF044BD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30FC-AD7E-4E0C-80BB-D787910E22EE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9678E-15FB-D47F-B2E0-9EDE12C5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3A8E57-1C33-0473-8127-FCD3322DD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9738-C3B7-4CBF-82A9-825DC7E96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892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2DE01-52E7-DFEC-3C89-20934350F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1885D-761C-FE47-2FA4-638935A6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30FC-AD7E-4E0C-80BB-D787910E22EE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C73BC-5DCF-29B7-A674-3B2D6001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504B8-8689-90DB-18C9-EE0B874C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9738-C3B7-4CBF-82A9-825DC7E96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45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4F13B-3601-ABAF-BEAD-B87068E9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30FC-AD7E-4E0C-80BB-D787910E22EE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9EFEB-13BA-0247-989F-6EC1D9F0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014BA-D54D-776C-2703-2E6CCF1D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9738-C3B7-4CBF-82A9-825DC7E96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08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7999-81F7-1616-1EA2-273A4C89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79B3B-BD4D-5C2C-7D9F-B378CC0D3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00CFB-EF6E-0CF2-434A-D6A15ED18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AAE8A-0352-E979-5ABD-6BB3B73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30FC-AD7E-4E0C-80BB-D787910E22EE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C1127-87DF-1D9A-1145-3855ED6C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C7F08-D069-4A78-8A09-010C693F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9738-C3B7-4CBF-82A9-825DC7E96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278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1F387-1644-86DF-5E97-E6204858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275DDE-F6EC-929E-F748-22175D6CA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3D0F7-1315-EB8A-FA7D-34F9FF769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BFD4D-A6AA-42A0-2092-0F24B152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30FC-AD7E-4E0C-80BB-D787910E22EE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14753-C206-93E0-1ECD-63888BB5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ECF68-1F6B-FF42-5288-285B8D6B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19738-C3B7-4CBF-82A9-825DC7E96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606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2CC484-E5B2-3BE7-31D6-8B4D8B1A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3F4C2-AE90-FCFA-92A5-E65D474CB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67B94-4597-C0AB-DE1B-51A92D56B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830FC-AD7E-4E0C-80BB-D787910E22EE}" type="datetimeFigureOut">
              <a:rPr lang="en-AU" smtClean="0"/>
              <a:t>12/09/2023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223CA-98B4-33C9-43E6-4EFFFEFEB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91FBD-64CC-ED9E-61D7-99F5CAEB4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19738-C3B7-4CBF-82A9-825DC7E961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10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F6E241DC-6A69-4DDD-BEC6-67E63517D79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1D1BC032-6A03-4CC5-83AF-6232D7ABCEE6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7F9C1-3BFF-3BFC-AFDE-B54448767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38" y="419100"/>
            <a:ext cx="10015872" cy="1104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DD8011-0F3E-E5FF-CB33-75C06E12A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600" y="1628590"/>
            <a:ext cx="6998060" cy="3943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82E92-B4A9-C6E9-558B-A3C79D82838F}"/>
              </a:ext>
            </a:extLst>
          </p:cNvPr>
          <p:cNvSpPr txBox="1"/>
          <p:nvPr/>
        </p:nvSpPr>
        <p:spPr>
          <a:xfrm>
            <a:off x="2415975" y="5743575"/>
            <a:ext cx="7210425" cy="4924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Conducting your own steam distillation of plants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89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bottles on a table&#10;&#10;Description automatically generated with low confidence">
            <a:extLst>
              <a:ext uri="{FF2B5EF4-FFF2-40B4-BE49-F238E27FC236}">
                <a16:creationId xmlns:a16="http://schemas.microsoft.com/office/drawing/2014/main" id="{0063D927-F3A0-EFB9-1A58-4EBF91C87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06" y="3682354"/>
            <a:ext cx="4332794" cy="2883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27973-0359-44B6-D646-8E42724B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45" y="196778"/>
            <a:ext cx="11288326" cy="4527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190A53-4C0A-D0DB-4D44-026BB49994E0}"/>
              </a:ext>
            </a:extLst>
          </p:cNvPr>
          <p:cNvSpPr txBox="1"/>
          <p:nvPr/>
        </p:nvSpPr>
        <p:spPr>
          <a:xfrm>
            <a:off x="377645" y="4798533"/>
            <a:ext cx="6442255" cy="129266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Victoria has a long history of commercial steam distillation, with eucalyptus oil and other </a:t>
            </a:r>
            <a:r>
              <a:rPr lang="en-AU" sz="2600" dirty="0" err="1"/>
              <a:t>aromatice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432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3D21B5-A96B-FC1A-E1D0-0E3DB69E7D18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33375"/>
            <a:ext cx="825500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8D8E3C-D4F8-1650-360D-B5AB4928DA6E}"/>
              </a:ext>
            </a:extLst>
          </p:cNvPr>
          <p:cNvSpPr txBox="1"/>
          <p:nvPr/>
        </p:nvSpPr>
        <p:spPr>
          <a:xfrm>
            <a:off x="7521376" y="428625"/>
            <a:ext cx="4318199" cy="209288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One version of steam distillation:</a:t>
            </a:r>
          </a:p>
          <a:p>
            <a:r>
              <a:rPr lang="en-AU" sz="2600" dirty="0"/>
              <a:t>A single flask can be used but you need to be careful to make sure it does not boil dry.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52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9AA51-B4F3-0C52-85B3-5A9EA554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48" y="487243"/>
            <a:ext cx="4479977" cy="58835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673F32-0E16-450A-A329-3D85B8C664DC}"/>
              </a:ext>
            </a:extLst>
          </p:cNvPr>
          <p:cNvSpPr txBox="1"/>
          <p:nvPr/>
        </p:nvSpPr>
        <p:spPr>
          <a:xfrm>
            <a:off x="7521376" y="428625"/>
            <a:ext cx="4318199" cy="276998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The flask on the left is a steam generator.</a:t>
            </a:r>
          </a:p>
          <a:p>
            <a:r>
              <a:rPr lang="en-AU" sz="2600" dirty="0"/>
              <a:t>The glass tubing in the right flask goes to the bottom of the flask to deliver steam to the base of the flask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64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D3D51-201C-0FD9-53AF-4F9B8625E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19" y="628506"/>
            <a:ext cx="4981656" cy="44382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C82FD9-6D27-18C8-EF19-17FAEC13A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460" y="695267"/>
            <a:ext cx="6234487" cy="40005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842D2F-1FB5-91D9-D326-08B978494C14}"/>
              </a:ext>
            </a:extLst>
          </p:cNvPr>
          <p:cNvSpPr txBox="1"/>
          <p:nvPr/>
        </p:nvSpPr>
        <p:spPr>
          <a:xfrm>
            <a:off x="347662" y="5066708"/>
            <a:ext cx="10563225" cy="169277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Plants to use:</a:t>
            </a:r>
          </a:p>
          <a:p>
            <a:r>
              <a:rPr lang="en-AU" sz="2600" dirty="0"/>
              <a:t>Rosemary leaves</a:t>
            </a:r>
          </a:p>
          <a:p>
            <a:r>
              <a:rPr lang="en-AU" sz="2600" dirty="0"/>
              <a:t>Lemon myrtle (recommendation of Helen </a:t>
            </a:r>
            <a:r>
              <a:rPr lang="en-AU" sz="2600"/>
              <a:t>Silvester Casey </a:t>
            </a:r>
            <a:r>
              <a:rPr lang="en-AU" sz="2600" dirty="0"/>
              <a:t>Tech)</a:t>
            </a:r>
          </a:p>
          <a:p>
            <a:r>
              <a:rPr lang="en-AU" sz="2600" dirty="0"/>
              <a:t>Lavender</a:t>
            </a:r>
          </a:p>
        </p:txBody>
      </p:sp>
    </p:spTree>
    <p:extLst>
      <p:ext uri="{BB962C8B-B14F-4D97-AF65-F5344CB8AC3E}">
        <p14:creationId xmlns:p14="http://schemas.microsoft.com/office/powerpoint/2010/main" val="121367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AB9F7-A6AE-1B02-E877-F2E98ABB6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14" y="388900"/>
            <a:ext cx="4021883" cy="4975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44D09-73AD-14E9-91E8-56DC49191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0" y="587375"/>
            <a:ext cx="4445000" cy="4578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FE08D-D7DE-4F3F-1188-9B9EAE906606}"/>
              </a:ext>
            </a:extLst>
          </p:cNvPr>
          <p:cNvSpPr txBox="1"/>
          <p:nvPr/>
        </p:nvSpPr>
        <p:spPr>
          <a:xfrm>
            <a:off x="755651" y="5327723"/>
            <a:ext cx="10153649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The condenser cools the steam and the oil it carries.</a:t>
            </a:r>
          </a:p>
          <a:p>
            <a:r>
              <a:rPr lang="en-AU" sz="2600" dirty="0"/>
              <a:t>The photo on the right shows a layer of oil forming on the water surface.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784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E5BD3D-A450-E4F6-5694-BDFFC2FE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91" y="558704"/>
            <a:ext cx="10375923" cy="54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3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DBD92-E446-E452-1B17-4146FB98B6A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3" b="1732"/>
          <a:stretch>
            <a:fillRect/>
          </a:stretch>
        </p:blipFill>
        <p:spPr bwMode="auto">
          <a:xfrm>
            <a:off x="1352550" y="551814"/>
            <a:ext cx="3928297" cy="378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6751F4-3714-CB9B-6B96-EBF17D12D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0512" y="444419"/>
            <a:ext cx="4081251" cy="37820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B76485-C235-D73F-6CDD-613A43251A23}"/>
              </a:ext>
            </a:extLst>
          </p:cNvPr>
          <p:cNvSpPr txBox="1"/>
          <p:nvPr/>
        </p:nvSpPr>
        <p:spPr>
          <a:xfrm>
            <a:off x="755651" y="4594298"/>
            <a:ext cx="10666112" cy="23698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600" dirty="0"/>
              <a:t>The antioxidant properties of plant oils: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Left beaker: Iodine solution is added to a distilled mixture of water and oil.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Right beaker: Shortly after, the iodine is decolourised as it is reduced – due to the plant extract being oxidised.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(Diluted betadine can be used in place of iodine)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407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185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O'Shea</dc:creator>
  <cp:lastModifiedBy>Pat O'Shea</cp:lastModifiedBy>
  <cp:revision>2</cp:revision>
  <dcterms:created xsi:type="dcterms:W3CDTF">2022-12-16T07:39:31Z</dcterms:created>
  <dcterms:modified xsi:type="dcterms:W3CDTF">2023-09-12T00:01:00Z</dcterms:modified>
</cp:coreProperties>
</file>