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923A-19C2-4217-8BEF-671DAE5CA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2FAB3-3D36-43B0-AA99-7678AAF85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E9BDB-2D35-45AE-BFF1-087FC6EA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FD60-00BA-425A-BE24-598B3038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C7668-15F4-41E9-8F9F-C55F3458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57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2328-DBF4-4D4D-BA2D-827FEA44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4F22F-171C-476D-9B7E-98BCA79AD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E8299-F259-4100-BE46-3CE5CC01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77EC-CFF8-4DC4-92B6-8FC209F8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0F0F1-1DE1-4F86-A123-74675A03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52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D94DE3-C162-483E-92E6-19715B7F0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E2806-18F7-40CF-A503-64E127B8D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F94FD-E4F7-4865-8BEF-0F7E6970D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E043E-46BA-4F94-A43B-5AAA45C4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8DDE-6773-4464-9420-345164AC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8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FCF5-185A-489A-83CB-E16B8560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BBE4-6BF7-4001-AFE2-0EA6222B8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0B546-9C42-4AEB-BC0A-5894C9B1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49573-23EF-473D-BF90-C76332D5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833A-5866-4AF6-AAE6-DBE064F0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61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C3F2-77C9-4BE8-BF38-1600440C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62CFE-5B1E-43CA-9EC1-E1B7B0C0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8BB31-B7A2-4268-9B3A-FC6F983F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9FD7F-CC73-4FBD-9463-B0F06A1E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A562-6DCF-451F-A60E-E18E63B7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71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45E2-F66E-4367-B373-46C40F15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B38D-7ABE-45DB-B614-D2B6360AC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6F161-976B-42A4-9C5B-67369AF27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9B891-5E8E-458C-AA36-A9CBC03A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D3721-A7F8-4CAA-A0F3-BACF8A39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F33F9-ADC5-4804-BBC1-20D833BA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2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1060-C8B4-42C5-8897-D74E351F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C4CDF-A1F8-4239-9054-40463E057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03CA4-C9A0-48A8-BCBA-5EA316568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E629E-C834-4453-AB29-22671AEC0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15EC6-CDAA-4FC4-8AD9-1B11A8C67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714AC-4648-4F8E-9F7F-BFE219F6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DE9F7-7561-47E2-9349-206CF276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76F15-16B2-4037-A891-E3771F8F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75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AF34-3DCD-4E12-9BE1-2FB9C81B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CD6BA-DF27-4ED5-BFE9-4D6E132F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4747B-11FE-4828-B245-DA5D798A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5FBF7-369F-4BA8-9EDB-6D3F7F74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96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67948-3CB2-4509-B2F9-F787BE7A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57D5C-4B88-479B-9918-9F34F28B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F443F-02CB-4209-8D9C-C116714D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36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B4FF-3E78-493E-AA7C-DDB9E155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77C4-47A2-48D7-9A80-F3448904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BF3F4-A2A1-46D2-B3F7-8DB5E1245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0B107-59A9-42EB-9B0F-A5ED682F4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30E35-283C-45AD-874E-0DEF89967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BE5B1-8F51-46FD-A137-7D2FA3CE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03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54D9-2F81-48B6-AEF9-C5CFE656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49845-400B-481D-ACAE-CCB68C87A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7C6FA-6963-4459-9370-577DE3008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D4912-F4E7-4173-9EAA-2C196062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E9D9-C9FF-4711-B15F-B6591376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F5B2D-A48E-435A-840A-8F108530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6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F1561-6DE9-44D3-80F8-F727D04B8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18AE0-55DE-4045-9B77-607E1E17E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56400-D8E7-44E5-835C-C446E7464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BA49-60DA-4216-BB9E-06409F854CDA}" type="datetimeFigureOut">
              <a:rPr lang="en-AU" smtClean="0"/>
              <a:t>24/01/2021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23A68-B6C6-40C8-ABE2-81DA14520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F63A-17BE-4CC3-8876-15F8A2F6E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E92A-F42E-4654-B8FE-B4893DE345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69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32911E-A96E-4573-9B83-FCE929C6E564}"/>
              </a:ext>
            </a:extLst>
          </p:cNvPr>
          <p:cNvSpPr txBox="1"/>
          <p:nvPr/>
        </p:nvSpPr>
        <p:spPr>
          <a:xfrm>
            <a:off x="428625" y="381000"/>
            <a:ext cx="5562600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Australian energy data: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1235F-0FDB-4A79-B3E1-0762019F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60" y="1011942"/>
            <a:ext cx="7007965" cy="4310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90A17-2B05-459C-8CC0-7FF1835411FA}"/>
              </a:ext>
            </a:extLst>
          </p:cNvPr>
          <p:cNvSpPr txBox="1"/>
          <p:nvPr/>
        </p:nvSpPr>
        <p:spPr>
          <a:xfrm>
            <a:off x="333375" y="3038475"/>
            <a:ext cx="41338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/>
              <a:t>Keep in mind: Public attention on energy usage usually focuses solely on electrical energy, where we are making improvements.</a:t>
            </a:r>
          </a:p>
          <a:p>
            <a:r>
              <a:rPr lang="en-AU" sz="2200" dirty="0"/>
              <a:t>This is misleading as we have two other huge areas of consumption-</a:t>
            </a:r>
          </a:p>
          <a:p>
            <a:pPr marL="285750" indent="-285750">
              <a:buFontTx/>
              <a:buChar char="-"/>
            </a:pPr>
            <a:r>
              <a:rPr lang="en-AU" sz="2200" dirty="0"/>
              <a:t>transport and</a:t>
            </a:r>
          </a:p>
          <a:p>
            <a:pPr marL="285750" indent="-285750">
              <a:buFontTx/>
              <a:buChar char="-"/>
            </a:pPr>
            <a:r>
              <a:rPr lang="en-AU" sz="2200" dirty="0"/>
              <a:t>Industry heating (example steel production)</a:t>
            </a:r>
          </a:p>
          <a:p>
            <a:r>
              <a:rPr lang="en-AU" sz="2200" dirty="0"/>
              <a:t>In the case of transport we are making less progress.</a:t>
            </a:r>
          </a:p>
        </p:txBody>
      </p:sp>
    </p:spTree>
    <p:extLst>
      <p:ext uri="{BB962C8B-B14F-4D97-AF65-F5344CB8AC3E}">
        <p14:creationId xmlns:p14="http://schemas.microsoft.com/office/powerpoint/2010/main" val="312572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44B14-C360-412A-BC04-A343BD1CEF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68120" y="1025525"/>
            <a:ext cx="6570980" cy="5194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416-A677-4EB2-A8F2-A34A91ECB308}"/>
              </a:ext>
            </a:extLst>
          </p:cNvPr>
          <p:cNvSpPr txBox="1"/>
          <p:nvPr/>
        </p:nvSpPr>
        <p:spPr>
          <a:xfrm>
            <a:off x="704849" y="209550"/>
            <a:ext cx="1058227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Some gas is also taken from near the Twelve Apostles to Mortlake to produce electricity.</a:t>
            </a:r>
          </a:p>
        </p:txBody>
      </p:sp>
    </p:spTree>
    <p:extLst>
      <p:ext uri="{BB962C8B-B14F-4D97-AF65-F5344CB8AC3E}">
        <p14:creationId xmlns:p14="http://schemas.microsoft.com/office/powerpoint/2010/main" val="239893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2E94B-CEA3-4FB4-9294-8EE7D5133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2025" y="895350"/>
            <a:ext cx="7810500" cy="527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5E7FCA-C3F2-46DD-884E-57BA7AFAE332}"/>
              </a:ext>
            </a:extLst>
          </p:cNvPr>
          <p:cNvSpPr txBox="1"/>
          <p:nvPr/>
        </p:nvSpPr>
        <p:spPr>
          <a:xfrm>
            <a:off x="962025" y="219075"/>
            <a:ext cx="7077075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Innovation: Victoria about to pass SA for wind generation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24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F43E71-C9E8-4260-B270-7B0ED7612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1370" y="161290"/>
            <a:ext cx="7866380" cy="3982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8F32FA-EE81-405A-9B84-EC4AAA1153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00575" y="4018280"/>
            <a:ext cx="6572250" cy="249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2A1AEB-F913-4D62-8FC6-07F121FEF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094" y="337819"/>
            <a:ext cx="7875905" cy="5348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FFD0B1-3B68-4E47-BDDC-02D72C2659A1}"/>
              </a:ext>
            </a:extLst>
          </p:cNvPr>
          <p:cNvSpPr txBox="1"/>
          <p:nvPr/>
        </p:nvSpPr>
        <p:spPr>
          <a:xfrm>
            <a:off x="8924925" y="1038225"/>
            <a:ext cx="20955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Innovation: Solar farms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9EF67-D7E0-4259-A27E-416BAA219F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6894" y="5000625"/>
            <a:ext cx="6704331" cy="14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8DE24-447E-4BEE-8312-CE18BE1EA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34820" y="1096644"/>
            <a:ext cx="7504430" cy="5247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A91A0A-7669-4FEC-945C-55C1B56C97F6}"/>
              </a:ext>
            </a:extLst>
          </p:cNvPr>
          <p:cNvSpPr txBox="1"/>
          <p:nvPr/>
        </p:nvSpPr>
        <p:spPr>
          <a:xfrm>
            <a:off x="771525" y="152400"/>
            <a:ext cx="85344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Innovation: Businesses are aiming to be zero net energy users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03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790F1-DF8A-4693-9C34-EC0055EA0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0420" y="724217"/>
            <a:ext cx="5904230" cy="980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EFB025-9862-4945-81E9-09BF18C55B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63745" y="1307465"/>
            <a:ext cx="5731510" cy="2738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28AEF-D4FE-44B1-8E4B-86DB605A18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49045" y="4178935"/>
            <a:ext cx="6628130" cy="22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91EA3E-ABB6-440A-9B14-1C0519F19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874038"/>
            <a:ext cx="7753350" cy="4840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2D2A7C-D5E9-4E4C-A140-0F62785A1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369848"/>
            <a:ext cx="3629025" cy="2476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0A271-F147-47BE-8197-F0CE32076B28}"/>
              </a:ext>
            </a:extLst>
          </p:cNvPr>
          <p:cNvSpPr txBox="1"/>
          <p:nvPr/>
        </p:nvSpPr>
        <p:spPr>
          <a:xfrm>
            <a:off x="628650" y="5929908"/>
            <a:ext cx="1011555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Innovation: Other countries are moving to electric cars at a rapid rate</a:t>
            </a:r>
          </a:p>
        </p:txBody>
      </p:sp>
    </p:spTree>
    <p:extLst>
      <p:ext uri="{BB962C8B-B14F-4D97-AF65-F5344CB8AC3E}">
        <p14:creationId xmlns:p14="http://schemas.microsoft.com/office/powerpoint/2010/main" val="212222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C15C7-6D3F-41BE-A64F-E3FD17809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87120" y="875347"/>
            <a:ext cx="8399780" cy="25536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A65813-E507-4CA3-B768-F94A839D7F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7119" y="3613467"/>
            <a:ext cx="8618855" cy="2282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8573B4-1681-4EE3-8C39-D39252881BC3}"/>
              </a:ext>
            </a:extLst>
          </p:cNvPr>
          <p:cNvSpPr txBox="1"/>
          <p:nvPr/>
        </p:nvSpPr>
        <p:spPr>
          <a:xfrm>
            <a:off x="695325" y="171450"/>
            <a:ext cx="1014412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Canola industry: Most of us have seen these yellow crops but did you know 80% of our canola is exported, mainly for biodiesel production in Europe and Asia.</a:t>
            </a:r>
          </a:p>
        </p:txBody>
      </p:sp>
    </p:spTree>
    <p:extLst>
      <p:ext uri="{BB962C8B-B14F-4D97-AF65-F5344CB8AC3E}">
        <p14:creationId xmlns:p14="http://schemas.microsoft.com/office/powerpoint/2010/main" val="181626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EE183-05AA-4AF8-B11F-962FAB99D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5169" y="891539"/>
            <a:ext cx="9018905" cy="4909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E879C-D7D0-4E9B-B729-36BA0BB600F0}"/>
              </a:ext>
            </a:extLst>
          </p:cNvPr>
          <p:cNvSpPr txBox="1"/>
          <p:nvPr/>
        </p:nvSpPr>
        <p:spPr>
          <a:xfrm>
            <a:off x="428625" y="219075"/>
            <a:ext cx="1003935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We have 3 operational bioethanol plants, 2 in Qld using sugar waste and one in NSW using wheat waste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2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9ED5C-C083-4A7B-96F6-D00E54F2C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7645" y="1114107"/>
            <a:ext cx="7637780" cy="5010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0ADE04-F36E-491A-8ACB-42C3026F5847}"/>
              </a:ext>
            </a:extLst>
          </p:cNvPr>
          <p:cNvSpPr txBox="1"/>
          <p:nvPr/>
        </p:nvSpPr>
        <p:spPr>
          <a:xfrm>
            <a:off x="752475" y="285750"/>
            <a:ext cx="908685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Hydrogen economy – much touted. Can be used for fuel cells in cars or blended with natural gas for your house</a:t>
            </a:r>
          </a:p>
        </p:txBody>
      </p:sp>
    </p:spTree>
    <p:extLst>
      <p:ext uri="{BB962C8B-B14F-4D97-AF65-F5344CB8AC3E}">
        <p14:creationId xmlns:p14="http://schemas.microsoft.com/office/powerpoint/2010/main" val="82111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452DA2-6B31-4E82-9BC7-6F7EB86A6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2369" y="367982"/>
            <a:ext cx="7780655" cy="2499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B08171-90E7-49CF-8545-F5FE3D380B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68094" y="3023869"/>
            <a:ext cx="7694929" cy="27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CD992-A1BC-409C-955D-1C2746EFC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4490" y="1378903"/>
            <a:ext cx="5521960" cy="349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AE7A4-2570-4130-B200-CECAE1F081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2820" y="4418647"/>
            <a:ext cx="5731510" cy="212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A0C1F-6FCA-4F3B-A87D-D9B8D61F33DF}"/>
              </a:ext>
            </a:extLst>
          </p:cNvPr>
          <p:cNvSpPr txBox="1"/>
          <p:nvPr/>
        </p:nvSpPr>
        <p:spPr>
          <a:xfrm>
            <a:off x="876300" y="419100"/>
            <a:ext cx="996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Good or bad? Depends entirely on one thing – whether the hydrogen is produced by electrolysis of water using renewable energy   or  whether it is formed from coal or natural gas where the process involves CO2.</a:t>
            </a:r>
          </a:p>
        </p:txBody>
      </p:sp>
    </p:spTree>
    <p:extLst>
      <p:ext uri="{BB962C8B-B14F-4D97-AF65-F5344CB8AC3E}">
        <p14:creationId xmlns:p14="http://schemas.microsoft.com/office/powerpoint/2010/main" val="35379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71DCE-9B54-48EB-B7DE-673C0C498F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5145" y="313690"/>
            <a:ext cx="8056880" cy="4582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98B927-DE09-4042-99D1-D0938E3BF291}"/>
              </a:ext>
            </a:extLst>
          </p:cNvPr>
          <p:cNvSpPr txBox="1"/>
          <p:nvPr/>
        </p:nvSpPr>
        <p:spPr>
          <a:xfrm>
            <a:off x="1419225" y="5153025"/>
            <a:ext cx="71628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21% renewable means 79 % fossil fuel.</a:t>
            </a:r>
          </a:p>
          <a:p>
            <a:r>
              <a:rPr lang="en-AU" sz="2200" dirty="0"/>
              <a:t>Note the big difference between states with renewable use – Tassie and SA have left Qld/NSW a long way behind</a:t>
            </a:r>
          </a:p>
        </p:txBody>
      </p:sp>
    </p:spTree>
    <p:extLst>
      <p:ext uri="{BB962C8B-B14F-4D97-AF65-F5344CB8AC3E}">
        <p14:creationId xmlns:p14="http://schemas.microsoft.com/office/powerpoint/2010/main" val="121319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F34C9-396D-44E2-A0E2-1CF089E93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4669" y="1293494"/>
            <a:ext cx="9476105" cy="3678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67F77D-875D-453E-B2F5-85662D813B3F}"/>
              </a:ext>
            </a:extLst>
          </p:cNvPr>
          <p:cNvSpPr txBox="1"/>
          <p:nvPr/>
        </p:nvSpPr>
        <p:spPr>
          <a:xfrm>
            <a:off x="1009650" y="200025"/>
            <a:ext cx="1029652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Coal: dig up carbon and burn it to form CO2 – convert the thermal energy to electrical.</a:t>
            </a:r>
          </a:p>
        </p:txBody>
      </p:sp>
    </p:spTree>
    <p:extLst>
      <p:ext uri="{BB962C8B-B14F-4D97-AF65-F5344CB8AC3E}">
        <p14:creationId xmlns:p14="http://schemas.microsoft.com/office/powerpoint/2010/main" val="189486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B88C7-4720-4730-9E63-B3C139052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4719" y="323214"/>
            <a:ext cx="8275955" cy="4344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69F662-BAF4-4655-A77B-288798528D63}"/>
              </a:ext>
            </a:extLst>
          </p:cNvPr>
          <p:cNvSpPr txBox="1"/>
          <p:nvPr/>
        </p:nvSpPr>
        <p:spPr>
          <a:xfrm>
            <a:off x="934718" y="5124450"/>
            <a:ext cx="9980931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We are good at something! Is it something we want to be good at? </a:t>
            </a:r>
          </a:p>
          <a:p>
            <a:r>
              <a:rPr lang="en-AU" sz="2200" dirty="0"/>
              <a:t>Try this sum. Assume natural gas is all methane and calculate the mass of CO2 that will be formed from combustion of the figure given of 77.5 million tonnes methane.</a:t>
            </a:r>
          </a:p>
        </p:txBody>
      </p:sp>
    </p:spTree>
    <p:extLst>
      <p:ext uri="{BB962C8B-B14F-4D97-AF65-F5344CB8AC3E}">
        <p14:creationId xmlns:p14="http://schemas.microsoft.com/office/powerpoint/2010/main" val="82804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B6D1F-0F41-42ED-86CE-A44CE2BFC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3795" y="928369"/>
            <a:ext cx="8075930" cy="5281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5CE26-35EB-41E6-86C4-16EB5C7BA2E4}"/>
              </a:ext>
            </a:extLst>
          </p:cNvPr>
          <p:cNvSpPr txBox="1"/>
          <p:nvPr/>
        </p:nvSpPr>
        <p:spPr>
          <a:xfrm>
            <a:off x="2428876" y="161925"/>
            <a:ext cx="30099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Energy industry view</a:t>
            </a:r>
          </a:p>
        </p:txBody>
      </p:sp>
    </p:spTree>
    <p:extLst>
      <p:ext uri="{BB962C8B-B14F-4D97-AF65-F5344CB8AC3E}">
        <p14:creationId xmlns:p14="http://schemas.microsoft.com/office/powerpoint/2010/main" val="167260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8BDF1-0403-4700-B6F2-362B28A7A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599123"/>
            <a:ext cx="5932805" cy="4839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2405C4-F853-4956-B9C6-79F66F7B79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7195" y="3251121"/>
            <a:ext cx="6113780" cy="2835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F62D4-7864-4E3C-94E2-4472BF0EB36F}"/>
              </a:ext>
            </a:extLst>
          </p:cNvPr>
          <p:cNvSpPr txBox="1"/>
          <p:nvPr/>
        </p:nvSpPr>
        <p:spPr>
          <a:xfrm>
            <a:off x="981074" y="0"/>
            <a:ext cx="4257675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Environmental agency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D9B26-91EA-4FE2-B12F-CAA6EC99CA75}"/>
              </a:ext>
            </a:extLst>
          </p:cNvPr>
          <p:cNvSpPr txBox="1"/>
          <p:nvPr/>
        </p:nvSpPr>
        <p:spPr>
          <a:xfrm>
            <a:off x="6848475" y="2143125"/>
            <a:ext cx="4200524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Keep in mind – liquifying natural gas is challenging, costly and energy intensive.</a:t>
            </a:r>
          </a:p>
        </p:txBody>
      </p:sp>
    </p:spTree>
    <p:extLst>
      <p:ext uri="{BB962C8B-B14F-4D97-AF65-F5344CB8AC3E}">
        <p14:creationId xmlns:p14="http://schemas.microsoft.com/office/powerpoint/2010/main" val="19831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BBFC2-E0A5-4AED-BF14-77F5334F1D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4490" y="273367"/>
            <a:ext cx="5731510" cy="4044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5020C-F731-4228-BC71-108328950F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35119" y="2694940"/>
            <a:ext cx="6923405" cy="3439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69030-3110-4B5E-8772-0FFFCAF73C93}"/>
              </a:ext>
            </a:extLst>
          </p:cNvPr>
          <p:cNvSpPr txBox="1"/>
          <p:nvPr/>
        </p:nvSpPr>
        <p:spPr>
          <a:xfrm>
            <a:off x="6867524" y="590550"/>
            <a:ext cx="4772025" cy="1785104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Issue: Australia had over 10 oil fractionating plants – now we are down to 3. In the event of a crisis, we could not manufacture near enough petrol or diesel of our own</a:t>
            </a:r>
          </a:p>
        </p:txBody>
      </p:sp>
    </p:spTree>
    <p:extLst>
      <p:ext uri="{BB962C8B-B14F-4D97-AF65-F5344CB8AC3E}">
        <p14:creationId xmlns:p14="http://schemas.microsoft.com/office/powerpoint/2010/main" val="30242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602BA-C52A-4B27-B817-42732D02C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9112" y="1839277"/>
            <a:ext cx="4048125" cy="262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F6265-B7CA-4378-ADE1-BBD6FFC5F0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66205" y="2060317"/>
            <a:ext cx="4991100" cy="1885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314EEC-815A-4ADF-B50A-4F48DB1E294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87370" y="3655159"/>
            <a:ext cx="5731510" cy="2821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01EAE-81CC-4675-9EB1-0B322F4136AE}"/>
              </a:ext>
            </a:extLst>
          </p:cNvPr>
          <p:cNvSpPr txBox="1"/>
          <p:nvPr/>
        </p:nvSpPr>
        <p:spPr>
          <a:xfrm>
            <a:off x="438150" y="244435"/>
            <a:ext cx="11029950" cy="181588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Issue: Australia exports LNG but Victoria has to import from other states, hence gas is costly.</a:t>
            </a:r>
          </a:p>
          <a:p>
            <a:r>
              <a:rPr lang="en-AU" dirty="0"/>
              <a:t>We do have some gas still in Bass Strait. It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piped to Sale then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Long Island Point where it is fractionated to propane and ethane. Ethane goes to Altona to make ethene (</a:t>
            </a:r>
            <a:r>
              <a:rPr lang="en-AU" dirty="0" err="1"/>
              <a:t>Exxonmobil</a:t>
            </a:r>
            <a:r>
              <a:rPr lang="en-AU" dirty="0"/>
              <a:t>) and polyethene. Propene similarly is used to make </a:t>
            </a:r>
            <a:r>
              <a:rPr lang="en-AU" dirty="0" err="1"/>
              <a:t>polypropene</a:t>
            </a:r>
            <a:r>
              <a:rPr lang="en-AU" dirty="0"/>
              <a:t> (</a:t>
            </a:r>
            <a:r>
              <a:rPr lang="en-AU" dirty="0" err="1"/>
              <a:t>LyondellBasel</a:t>
            </a:r>
            <a:r>
              <a:rPr lang="en-AU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870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454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6</cp:revision>
  <dcterms:created xsi:type="dcterms:W3CDTF">2021-01-24T04:58:52Z</dcterms:created>
  <dcterms:modified xsi:type="dcterms:W3CDTF">2021-01-24T05:56:13Z</dcterms:modified>
</cp:coreProperties>
</file>