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28" r:id="rId3"/>
    <p:sldId id="264" r:id="rId4"/>
    <p:sldId id="265" r:id="rId5"/>
    <p:sldId id="315" r:id="rId6"/>
    <p:sldId id="290" r:id="rId7"/>
    <p:sldId id="291" r:id="rId8"/>
    <p:sldId id="323" r:id="rId9"/>
    <p:sldId id="324" r:id="rId10"/>
    <p:sldId id="325" r:id="rId11"/>
    <p:sldId id="326" r:id="rId12"/>
    <p:sldId id="316" r:id="rId13"/>
    <p:sldId id="317" r:id="rId14"/>
    <p:sldId id="266" r:id="rId15"/>
    <p:sldId id="292" r:id="rId16"/>
    <p:sldId id="300" r:id="rId17"/>
    <p:sldId id="261" r:id="rId18"/>
    <p:sldId id="301" r:id="rId19"/>
    <p:sldId id="308" r:id="rId20"/>
    <p:sldId id="302" r:id="rId21"/>
    <p:sldId id="286" r:id="rId22"/>
    <p:sldId id="322" r:id="rId23"/>
    <p:sldId id="262" r:id="rId24"/>
    <p:sldId id="263" r:id="rId25"/>
    <p:sldId id="330" r:id="rId26"/>
    <p:sldId id="287" r:id="rId27"/>
    <p:sldId id="314" r:id="rId28"/>
    <p:sldId id="267" r:id="rId29"/>
    <p:sldId id="319" r:id="rId30"/>
    <p:sldId id="321" r:id="rId31"/>
    <p:sldId id="320" r:id="rId32"/>
    <p:sldId id="293" r:id="rId33"/>
    <p:sldId id="268" r:id="rId34"/>
    <p:sldId id="307" r:id="rId35"/>
    <p:sldId id="270" r:id="rId36"/>
    <p:sldId id="331" r:id="rId37"/>
    <p:sldId id="271" r:id="rId38"/>
    <p:sldId id="299" r:id="rId39"/>
    <p:sldId id="318" r:id="rId40"/>
    <p:sldId id="272" r:id="rId41"/>
    <p:sldId id="313" r:id="rId42"/>
    <p:sldId id="27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 O'Shea" userId="bdc9cfda-2816-4e9c-83f3-1ca3cb2f5ea3" providerId="ADAL" clId="{4FAFC0D2-AAD5-4DC5-ABA5-1850B6FAF3C8}"/>
    <pc:docChg chg="delSld">
      <pc:chgData name="Pat O'Shea" userId="bdc9cfda-2816-4e9c-83f3-1ca3cb2f5ea3" providerId="ADAL" clId="{4FAFC0D2-AAD5-4DC5-ABA5-1850B6FAF3C8}" dt="2024-02-15T01:10:54.123" v="22" actId="47"/>
      <pc:docMkLst>
        <pc:docMk/>
      </pc:docMkLst>
      <pc:sldChg chg="del">
        <pc:chgData name="Pat O'Shea" userId="bdc9cfda-2816-4e9c-83f3-1ca3cb2f5ea3" providerId="ADAL" clId="{4FAFC0D2-AAD5-4DC5-ABA5-1850B6FAF3C8}" dt="2024-02-15T01:10:53.578" v="21" actId="47"/>
        <pc:sldMkLst>
          <pc:docMk/>
          <pc:sldMk cId="4094421579" sldId="256"/>
        </pc:sldMkLst>
      </pc:sldChg>
      <pc:sldChg chg="del">
        <pc:chgData name="Pat O'Shea" userId="bdc9cfda-2816-4e9c-83f3-1ca3cb2f5ea3" providerId="ADAL" clId="{4FAFC0D2-AAD5-4DC5-ABA5-1850B6FAF3C8}" dt="2024-02-15T01:08:50.358" v="9" actId="47"/>
        <pc:sldMkLst>
          <pc:docMk/>
          <pc:sldMk cId="506937243" sldId="257"/>
        </pc:sldMkLst>
      </pc:sldChg>
      <pc:sldChg chg="del">
        <pc:chgData name="Pat O'Shea" userId="bdc9cfda-2816-4e9c-83f3-1ca3cb2f5ea3" providerId="ADAL" clId="{4FAFC0D2-AAD5-4DC5-ABA5-1850B6FAF3C8}" dt="2024-02-15T01:08:51.245" v="10" actId="47"/>
        <pc:sldMkLst>
          <pc:docMk/>
          <pc:sldMk cId="496838444" sldId="258"/>
        </pc:sldMkLst>
      </pc:sldChg>
      <pc:sldChg chg="del">
        <pc:chgData name="Pat O'Shea" userId="bdc9cfda-2816-4e9c-83f3-1ca3cb2f5ea3" providerId="ADAL" clId="{4FAFC0D2-AAD5-4DC5-ABA5-1850B6FAF3C8}" dt="2024-02-15T01:08:52.397" v="11" actId="47"/>
        <pc:sldMkLst>
          <pc:docMk/>
          <pc:sldMk cId="2933654393" sldId="259"/>
        </pc:sldMkLst>
      </pc:sldChg>
      <pc:sldChg chg="del">
        <pc:chgData name="Pat O'Shea" userId="bdc9cfda-2816-4e9c-83f3-1ca3cb2f5ea3" providerId="ADAL" clId="{4FAFC0D2-AAD5-4DC5-ABA5-1850B6FAF3C8}" dt="2024-02-15T01:10:23.867" v="15" actId="47"/>
        <pc:sldMkLst>
          <pc:docMk/>
          <pc:sldMk cId="1037754204" sldId="260"/>
        </pc:sldMkLst>
      </pc:sldChg>
      <pc:sldChg chg="del">
        <pc:chgData name="Pat O'Shea" userId="bdc9cfda-2816-4e9c-83f3-1ca3cb2f5ea3" providerId="ADAL" clId="{4FAFC0D2-AAD5-4DC5-ABA5-1850B6FAF3C8}" dt="2024-02-15T01:08:31.247" v="3" actId="47"/>
        <pc:sldMkLst>
          <pc:docMk/>
          <pc:sldMk cId="3022165463" sldId="269"/>
        </pc:sldMkLst>
      </pc:sldChg>
      <pc:sldChg chg="del">
        <pc:chgData name="Pat O'Shea" userId="bdc9cfda-2816-4e9c-83f3-1ca3cb2f5ea3" providerId="ADAL" clId="{4FAFC0D2-AAD5-4DC5-ABA5-1850B6FAF3C8}" dt="2024-02-15T01:10:44.227" v="17" actId="47"/>
        <pc:sldMkLst>
          <pc:docMk/>
          <pc:sldMk cId="1981332305" sldId="274"/>
        </pc:sldMkLst>
      </pc:sldChg>
      <pc:sldChg chg="del">
        <pc:chgData name="Pat O'Shea" userId="bdc9cfda-2816-4e9c-83f3-1ca3cb2f5ea3" providerId="ADAL" clId="{4FAFC0D2-AAD5-4DC5-ABA5-1850B6FAF3C8}" dt="2024-02-15T01:10:22.557" v="13" actId="47"/>
        <pc:sldMkLst>
          <pc:docMk/>
          <pc:sldMk cId="2880227391" sldId="283"/>
        </pc:sldMkLst>
      </pc:sldChg>
      <pc:sldChg chg="del">
        <pc:chgData name="Pat O'Shea" userId="bdc9cfda-2816-4e9c-83f3-1ca3cb2f5ea3" providerId="ADAL" clId="{4FAFC0D2-AAD5-4DC5-ABA5-1850B6FAF3C8}" dt="2024-02-15T01:10:23.171" v="14" actId="47"/>
        <pc:sldMkLst>
          <pc:docMk/>
          <pc:sldMk cId="1758786379" sldId="284"/>
        </pc:sldMkLst>
      </pc:sldChg>
      <pc:sldChg chg="del">
        <pc:chgData name="Pat O'Shea" userId="bdc9cfda-2816-4e9c-83f3-1ca3cb2f5ea3" providerId="ADAL" clId="{4FAFC0D2-AAD5-4DC5-ABA5-1850B6FAF3C8}" dt="2024-02-15T01:08:53.154" v="12" actId="47"/>
        <pc:sldMkLst>
          <pc:docMk/>
          <pc:sldMk cId="3035603356" sldId="285"/>
        </pc:sldMkLst>
      </pc:sldChg>
      <pc:sldChg chg="del">
        <pc:chgData name="Pat O'Shea" userId="bdc9cfda-2816-4e9c-83f3-1ca3cb2f5ea3" providerId="ADAL" clId="{4FAFC0D2-AAD5-4DC5-ABA5-1850B6FAF3C8}" dt="2024-02-15T01:10:52.538" v="19" actId="47"/>
        <pc:sldMkLst>
          <pc:docMk/>
          <pc:sldMk cId="3715015146" sldId="288"/>
        </pc:sldMkLst>
      </pc:sldChg>
      <pc:sldChg chg="del">
        <pc:chgData name="Pat O'Shea" userId="bdc9cfda-2816-4e9c-83f3-1ca3cb2f5ea3" providerId="ADAL" clId="{4FAFC0D2-AAD5-4DC5-ABA5-1850B6FAF3C8}" dt="2024-02-15T01:10:53.127" v="20" actId="47"/>
        <pc:sldMkLst>
          <pc:docMk/>
          <pc:sldMk cId="1487403297" sldId="289"/>
        </pc:sldMkLst>
      </pc:sldChg>
      <pc:sldChg chg="del">
        <pc:chgData name="Pat O'Shea" userId="bdc9cfda-2816-4e9c-83f3-1ca3cb2f5ea3" providerId="ADAL" clId="{4FAFC0D2-AAD5-4DC5-ABA5-1850B6FAF3C8}" dt="2024-02-15T01:08:22.580" v="0" actId="47"/>
        <pc:sldMkLst>
          <pc:docMk/>
          <pc:sldMk cId="1706099657" sldId="294"/>
        </pc:sldMkLst>
      </pc:sldChg>
      <pc:sldChg chg="del">
        <pc:chgData name="Pat O'Shea" userId="bdc9cfda-2816-4e9c-83f3-1ca3cb2f5ea3" providerId="ADAL" clId="{4FAFC0D2-AAD5-4DC5-ABA5-1850B6FAF3C8}" dt="2024-02-15T01:08:28.854" v="1" actId="47"/>
        <pc:sldMkLst>
          <pc:docMk/>
          <pc:sldMk cId="2388678152" sldId="295"/>
        </pc:sldMkLst>
      </pc:sldChg>
      <pc:sldChg chg="del">
        <pc:chgData name="Pat O'Shea" userId="bdc9cfda-2816-4e9c-83f3-1ca3cb2f5ea3" providerId="ADAL" clId="{4FAFC0D2-AAD5-4DC5-ABA5-1850B6FAF3C8}" dt="2024-02-15T01:10:54.123" v="22" actId="47"/>
        <pc:sldMkLst>
          <pc:docMk/>
          <pc:sldMk cId="1185009337" sldId="296"/>
        </pc:sldMkLst>
      </pc:sldChg>
      <pc:sldChg chg="del">
        <pc:chgData name="Pat O'Shea" userId="bdc9cfda-2816-4e9c-83f3-1ca3cb2f5ea3" providerId="ADAL" clId="{4FAFC0D2-AAD5-4DC5-ABA5-1850B6FAF3C8}" dt="2024-02-15T01:08:45.578" v="4" actId="47"/>
        <pc:sldMkLst>
          <pc:docMk/>
          <pc:sldMk cId="790309441" sldId="297"/>
        </pc:sldMkLst>
      </pc:sldChg>
      <pc:sldChg chg="del">
        <pc:chgData name="Pat O'Shea" userId="bdc9cfda-2816-4e9c-83f3-1ca3cb2f5ea3" providerId="ADAL" clId="{4FAFC0D2-AAD5-4DC5-ABA5-1850B6FAF3C8}" dt="2024-02-15T01:08:46.547" v="5" actId="47"/>
        <pc:sldMkLst>
          <pc:docMk/>
          <pc:sldMk cId="1008208998" sldId="298"/>
        </pc:sldMkLst>
      </pc:sldChg>
      <pc:sldChg chg="del">
        <pc:chgData name="Pat O'Shea" userId="bdc9cfda-2816-4e9c-83f3-1ca3cb2f5ea3" providerId="ADAL" clId="{4FAFC0D2-AAD5-4DC5-ABA5-1850B6FAF3C8}" dt="2024-02-15T01:08:47.411" v="6" actId="47"/>
        <pc:sldMkLst>
          <pc:docMk/>
          <pc:sldMk cId="1080959167" sldId="304"/>
        </pc:sldMkLst>
      </pc:sldChg>
      <pc:sldChg chg="del">
        <pc:chgData name="Pat O'Shea" userId="bdc9cfda-2816-4e9c-83f3-1ca3cb2f5ea3" providerId="ADAL" clId="{4FAFC0D2-AAD5-4DC5-ABA5-1850B6FAF3C8}" dt="2024-02-15T01:08:48.220" v="7" actId="47"/>
        <pc:sldMkLst>
          <pc:docMk/>
          <pc:sldMk cId="1771620907" sldId="305"/>
        </pc:sldMkLst>
      </pc:sldChg>
      <pc:sldChg chg="del">
        <pc:chgData name="Pat O'Shea" userId="bdc9cfda-2816-4e9c-83f3-1ca3cb2f5ea3" providerId="ADAL" clId="{4FAFC0D2-AAD5-4DC5-ABA5-1850B6FAF3C8}" dt="2024-02-15T01:08:49.039" v="8" actId="47"/>
        <pc:sldMkLst>
          <pc:docMk/>
          <pc:sldMk cId="896107320" sldId="306"/>
        </pc:sldMkLst>
      </pc:sldChg>
      <pc:sldChg chg="del">
        <pc:chgData name="Pat O'Shea" userId="bdc9cfda-2816-4e9c-83f3-1ca3cb2f5ea3" providerId="ADAL" clId="{4FAFC0D2-AAD5-4DC5-ABA5-1850B6FAF3C8}" dt="2024-02-15T01:10:52.049" v="18" actId="47"/>
        <pc:sldMkLst>
          <pc:docMk/>
          <pc:sldMk cId="2845585050" sldId="310"/>
        </pc:sldMkLst>
      </pc:sldChg>
      <pc:sldChg chg="del">
        <pc:chgData name="Pat O'Shea" userId="bdc9cfda-2816-4e9c-83f3-1ca3cb2f5ea3" providerId="ADAL" clId="{4FAFC0D2-AAD5-4DC5-ABA5-1850B6FAF3C8}" dt="2024-02-15T01:08:29.989" v="2" actId="47"/>
        <pc:sldMkLst>
          <pc:docMk/>
          <pc:sldMk cId="3551222905" sldId="312"/>
        </pc:sldMkLst>
      </pc:sldChg>
      <pc:sldChg chg="del">
        <pc:chgData name="Pat O'Shea" userId="bdc9cfda-2816-4e9c-83f3-1ca3cb2f5ea3" providerId="ADAL" clId="{4FAFC0D2-AAD5-4DC5-ABA5-1850B6FAF3C8}" dt="2024-02-15T01:10:43.294" v="16" actId="47"/>
        <pc:sldMkLst>
          <pc:docMk/>
          <pc:sldMk cId="1209917848" sldId="32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7119-B728-318A-D0B5-19C13D172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8FC38-9D29-B152-0BAC-1C3AABEE8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084E-4D5F-F384-0E8A-F4F492B6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2BDA2-67BF-D5C8-E1E8-21B133B4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0ABC5-07FB-9CAC-EDBE-969C79B7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15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0807-04F6-DE19-252E-DDC7F391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AFFB9-458B-5112-6242-BC14B6BF7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1461F-F16D-A989-7404-EEFB3DF0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76D29-4829-58AA-BDCC-000F22F8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CE66-C9C4-EB11-CC7D-965B4819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930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7F7697-7CCE-D7E6-F678-47D95F5F6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6E0EB-17F4-B933-0187-B657204BB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61F63-8385-B614-920F-C54D355B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C1410-6F87-7B12-1527-CEEC3235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73078-7652-29C3-F38B-1DFC649F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84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D77A-2B6D-E188-4E37-E77B4294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1CC76-D1BA-82F5-1925-BC96C21FA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49B3-9572-992A-486A-B786642C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3548B-B3E9-1EF0-474C-52A1E851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A611E-464F-EBA3-8093-3D19DAC7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22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92C7-7A6F-5B14-284A-1B7E09B0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40F51-08DB-B1B4-CF05-0C9C2B35C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58125-69FC-CF86-A09D-F9633C5B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C2892-0ECC-EE6B-02B4-F363DB74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970F2-BA3F-CCAE-6C68-ECA43828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00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7532-5B1B-4266-E106-50E6DCA3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56A8E-2ADF-D6DE-CCE2-5D4F10FD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9865C-2BE7-7B62-B6AE-197D8D19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C6DA4-F90B-D333-6ACD-C6F7C425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95485-75EE-A43F-D83B-67B1CB62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466E7-9EF4-08DE-49BF-CF6EA6C5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047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88AA-35D2-BCB9-0519-A1753926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78C02-B677-2EAF-DE59-4E0F5BD47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4F68-BC9C-0C43-0C47-E07D85090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58382-3839-9250-57EC-BC978F057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FB6E2-40FE-1CD7-2888-69E48274B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02178-6210-A24E-495C-25B0FF4E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3958A-113B-BFDD-1797-63E3E2DF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C3DBC-59F1-658B-3DAB-498412D7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0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3BB0-FA79-C035-CCA9-673EAF2D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C1674-E411-8CAD-8B66-29FD0412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BE777-ED12-55E5-5813-26F69B1F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E1EE4-0A45-F895-9D4D-C2E26FD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19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2D7B7-315E-0435-8437-9C48CF9C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37EC5-E95F-1695-8A0C-18A27282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6FD0F-36C2-58B8-4B1D-81F15918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062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9355-F41A-6A53-C589-5E933165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60BAC-CCC0-8EFF-03E2-6D84981FC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0312E-1B6B-779E-A727-0B669CBF3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378E7-81C6-21D7-E9D8-0A01E2BD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31C95-5087-F97B-14A2-41DAA4F1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25DF-97F8-1E67-E1D9-866EAC95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25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E87C-7523-36D3-F4CC-1644B558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6F773B-5173-ECB8-8674-5A0B0A695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84A09-62BD-DE97-19F8-9EB7B2644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88C50-0EB3-B294-E2DB-3DF59426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53FA0-417D-5B57-3860-E28B6EB2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3806B-C288-E79F-0730-23B95D0E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607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D1289-62B2-F9B1-F617-5868FAE1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F9244-9562-71C1-2507-C86DFD65F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EAEC-4C7F-12D2-FE1B-163CA6885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A851E-CAFC-4129-BEC3-D7D7FD06C69B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31A88-9349-7C8F-F11F-818F07D52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C6B6-F5A2-7A9C-D634-92814AD43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1BCB81-CB52-412B-9191-31331F26F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25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25439-8ADA-A6A0-253F-DE07219A5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90" y="396790"/>
            <a:ext cx="11197648" cy="51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2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8616E-A6E6-4B6B-EEDB-D89073B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55" y="390404"/>
            <a:ext cx="7299470" cy="61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4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55B68-937F-9C91-2981-1CAEC66E0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4" y="596810"/>
            <a:ext cx="11525842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0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025B8-0289-D880-1481-06AD2E80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94" y="1149233"/>
            <a:ext cx="8998412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AE7CD-5350-C2AE-EE29-85EB94FD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61" y="447547"/>
            <a:ext cx="8600546" cy="58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88431-4422-4C3B-B364-489C7FCD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320278"/>
            <a:ext cx="9830363" cy="60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6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0990A-BC00-4649-7108-BE8D60B0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67" y="787358"/>
            <a:ext cx="11666266" cy="2910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54A82-40FB-97C1-8255-79E794BB059E}"/>
              </a:ext>
            </a:extLst>
          </p:cNvPr>
          <p:cNvSpPr txBox="1"/>
          <p:nvPr/>
        </p:nvSpPr>
        <p:spPr>
          <a:xfrm>
            <a:off x="723900" y="4524375"/>
            <a:ext cx="1108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Calorimeter </a:t>
            </a:r>
            <a:r>
              <a:rPr lang="en-AU" dirty="0" err="1"/>
              <a:t>pracs</a:t>
            </a:r>
            <a:r>
              <a:rPr lang="en-AU" dirty="0"/>
              <a:t>          rate data             pathways problem                                      pinocembrin case study</a:t>
            </a:r>
          </a:p>
        </p:txBody>
      </p:sp>
    </p:spTree>
    <p:extLst>
      <p:ext uri="{BB962C8B-B14F-4D97-AF65-F5344CB8AC3E}">
        <p14:creationId xmlns:p14="http://schemas.microsoft.com/office/powerpoint/2010/main" val="3396390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stic bags of liquid next to a blue container&#10;&#10;Description automatically generated">
            <a:extLst>
              <a:ext uri="{FF2B5EF4-FFF2-40B4-BE49-F238E27FC236}">
                <a16:creationId xmlns:a16="http://schemas.microsoft.com/office/drawing/2014/main" id="{3B37F6CC-163B-ACDC-E4BF-8E1D3E59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581660"/>
            <a:ext cx="9538970" cy="58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g of food in a container&#10;&#10;Description automatically generated">
            <a:extLst>
              <a:ext uri="{FF2B5EF4-FFF2-40B4-BE49-F238E27FC236}">
                <a16:creationId xmlns:a16="http://schemas.microsoft.com/office/drawing/2014/main" id="{12FD0661-DE91-EE7E-F5D7-2753BCC46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4" y="3352165"/>
            <a:ext cx="3893075" cy="3505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106E8-F598-6F8C-3332-26A305822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20" y="2031877"/>
            <a:ext cx="4473258" cy="4826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7A697-7C7D-5B72-3654-C61E1CC97806}"/>
              </a:ext>
            </a:extLst>
          </p:cNvPr>
          <p:cNvSpPr txBox="1"/>
          <p:nvPr/>
        </p:nvSpPr>
        <p:spPr>
          <a:xfrm>
            <a:off x="231029" y="426720"/>
            <a:ext cx="5161280" cy="2400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Fermentation of sugars</a:t>
            </a:r>
          </a:p>
          <a:p>
            <a:r>
              <a:rPr lang="en-AU" sz="3000" dirty="0"/>
              <a:t>Rate of bubbles emerging indicates the reaction rate.</a:t>
            </a:r>
          </a:p>
          <a:p>
            <a:r>
              <a:rPr lang="en-AU" sz="3000" dirty="0"/>
              <a:t>Investigate a range of factors</a:t>
            </a:r>
          </a:p>
          <a:p>
            <a:r>
              <a:rPr lang="en-AU" sz="3000" dirty="0"/>
              <a:t>- SAC with </a:t>
            </a:r>
            <a:r>
              <a:rPr lang="en-AU" sz="3000" dirty="0" err="1"/>
              <a:t>Kilbaha</a:t>
            </a: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109412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6A79E-F59F-642B-4133-21494D3C34F3}"/>
              </a:ext>
            </a:extLst>
          </p:cNvPr>
          <p:cNvSpPr txBox="1"/>
          <p:nvPr/>
        </p:nvSpPr>
        <p:spPr>
          <a:xfrm>
            <a:off x="818606" y="566057"/>
            <a:ext cx="9283338" cy="3816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b="1" u="sng" dirty="0"/>
              <a:t>Comparison</a:t>
            </a:r>
          </a:p>
          <a:p>
            <a:r>
              <a:rPr lang="en-AU" sz="2800" dirty="0"/>
              <a:t>Equilibrium constant and temperature: exothermic (</a:t>
            </a:r>
            <a:r>
              <a:rPr lang="en-A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CoCl</a:t>
            </a:r>
            <a:r>
              <a:rPr lang="en-AU" sz="2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AU" sz="2800" dirty="0"/>
              <a:t>) vs endothermic (</a:t>
            </a:r>
            <a:r>
              <a:rPr lang="en-A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AU" sz="2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A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AU" sz="2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AU" sz="2800" dirty="0"/>
              <a:t>)</a:t>
            </a:r>
          </a:p>
          <a:p>
            <a:r>
              <a:rPr lang="en-AU" sz="2800" dirty="0"/>
              <a:t>Electrolysis of CuBr</a:t>
            </a:r>
            <a:r>
              <a:rPr lang="en-AU" sz="1400" dirty="0"/>
              <a:t>2</a:t>
            </a:r>
            <a:r>
              <a:rPr lang="en-AU" sz="2800" dirty="0"/>
              <a:t> compared to NaCl</a:t>
            </a:r>
          </a:p>
          <a:p>
            <a:r>
              <a:rPr lang="en-AU" sz="2800" dirty="0"/>
              <a:t>Electrical calibration vs chemical calibration</a:t>
            </a:r>
          </a:p>
          <a:p>
            <a:r>
              <a:rPr lang="en-AU" sz="2800" dirty="0"/>
              <a:t>Enzymes and pH vs enzymes and temperature</a:t>
            </a:r>
          </a:p>
          <a:p>
            <a:r>
              <a:rPr lang="en-AU" sz="2800" dirty="0"/>
              <a:t>Bioethanol and different sugars</a:t>
            </a:r>
          </a:p>
          <a:p>
            <a:r>
              <a:rPr lang="en-AU" sz="2800" dirty="0"/>
              <a:t>Aspirin vs esters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30A7-1865-C4B6-0932-E980668B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774" y="3243699"/>
            <a:ext cx="3273592" cy="2683503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80D6FA6F-42DF-3A0D-99D0-6EBA48A79F7C}"/>
              </a:ext>
            </a:extLst>
          </p:cNvPr>
          <p:cNvSpPr/>
          <p:nvPr/>
        </p:nvSpPr>
        <p:spPr>
          <a:xfrm>
            <a:off x="8229600" y="1666875"/>
            <a:ext cx="171450" cy="1333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34557DE-7DB0-B85B-3FA6-4F954501BCCC}"/>
              </a:ext>
            </a:extLst>
          </p:cNvPr>
          <p:cNvSpPr/>
          <p:nvPr/>
        </p:nvSpPr>
        <p:spPr>
          <a:xfrm>
            <a:off x="9099097" y="1952625"/>
            <a:ext cx="171450" cy="1333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291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13F268-F98F-AE12-9814-1609062C16D1}"/>
              </a:ext>
            </a:extLst>
          </p:cNvPr>
          <p:cNvSpPr txBox="1"/>
          <p:nvPr/>
        </p:nvSpPr>
        <p:spPr>
          <a:xfrm>
            <a:off x="1009650" y="502104"/>
            <a:ext cx="80572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/>
              <a:t>Typical experiments that are obviously still relevant</a:t>
            </a:r>
          </a:p>
          <a:p>
            <a:r>
              <a:rPr lang="en-AU" sz="2600" dirty="0"/>
              <a:t>Calorimetry, burning of food</a:t>
            </a:r>
          </a:p>
          <a:p>
            <a:r>
              <a:rPr lang="en-AU" sz="2600" dirty="0"/>
              <a:t>Biodiesel manufacture</a:t>
            </a:r>
          </a:p>
          <a:p>
            <a:r>
              <a:rPr lang="en-AU" sz="2600" dirty="0"/>
              <a:t>Redox: Electrochemical series</a:t>
            </a:r>
          </a:p>
          <a:p>
            <a:r>
              <a:rPr lang="en-AU" sz="2600" dirty="0"/>
              <a:t>Rate: CaCO</a:t>
            </a:r>
            <a:r>
              <a:rPr lang="en-AU" sz="1400" dirty="0"/>
              <a:t>3</a:t>
            </a:r>
            <a:r>
              <a:rPr lang="en-AU" sz="2600" dirty="0"/>
              <a:t> + HCl                </a:t>
            </a:r>
            <a:r>
              <a:rPr lang="en-AU" sz="2600" dirty="0" err="1"/>
              <a:t>HCl</a:t>
            </a:r>
            <a:r>
              <a:rPr lang="en-AU" sz="2600" dirty="0"/>
              <a:t> + Na</a:t>
            </a:r>
            <a:r>
              <a:rPr lang="en-AU" sz="1400" dirty="0"/>
              <a:t>2</a:t>
            </a:r>
            <a:r>
              <a:rPr lang="en-AU" sz="2600" dirty="0"/>
              <a:t>S</a:t>
            </a:r>
            <a:r>
              <a:rPr lang="en-AU" sz="1400" dirty="0"/>
              <a:t>2</a:t>
            </a:r>
            <a:r>
              <a:rPr lang="en-AU" sz="2600" dirty="0"/>
              <a:t>O</a:t>
            </a:r>
            <a:r>
              <a:rPr lang="en-AU" sz="1400" dirty="0"/>
              <a:t>3</a:t>
            </a:r>
          </a:p>
          <a:p>
            <a:r>
              <a:rPr lang="en-AU" sz="2600" dirty="0"/>
              <a:t>Equilibrium cobalt chloride, NO</a:t>
            </a:r>
            <a:r>
              <a:rPr lang="en-AU" sz="1400" dirty="0"/>
              <a:t>2</a:t>
            </a:r>
            <a:r>
              <a:rPr lang="en-AU" sz="2600" dirty="0"/>
              <a:t>, </a:t>
            </a:r>
          </a:p>
          <a:p>
            <a:r>
              <a:rPr lang="en-AU" sz="2600" dirty="0"/>
              <a:t>Electrolysis: Faraday’s Laws  CuSO</a:t>
            </a:r>
            <a:r>
              <a:rPr lang="en-AU" sz="1400" dirty="0"/>
              <a:t>4</a:t>
            </a:r>
            <a:r>
              <a:rPr lang="en-AU" sz="2600" dirty="0"/>
              <a:t> copper electrodes</a:t>
            </a:r>
          </a:p>
          <a:p>
            <a:r>
              <a:rPr lang="en-AU" sz="2600" dirty="0"/>
              <a:t>Organic: Ester, aspirin</a:t>
            </a:r>
          </a:p>
          <a:p>
            <a:r>
              <a:rPr lang="en-AU" sz="2600" dirty="0"/>
              <a:t>Redox titrations</a:t>
            </a:r>
          </a:p>
          <a:p>
            <a:r>
              <a:rPr lang="en-AU" sz="2600" dirty="0"/>
              <a:t>Enzyme reaction rates</a:t>
            </a:r>
          </a:p>
          <a:p>
            <a:endParaRPr lang="en-AU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373F2-A4EC-BE6C-9F9C-891405172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3429000"/>
            <a:ext cx="36385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9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5199A-189C-FF63-5F06-7D348884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81" y="89682"/>
            <a:ext cx="7842393" cy="63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0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9A98AE-8CCC-4427-AECE-840C64122CD8}"/>
              </a:ext>
            </a:extLst>
          </p:cNvPr>
          <p:cNvSpPr txBox="1"/>
          <p:nvPr/>
        </p:nvSpPr>
        <p:spPr>
          <a:xfrm>
            <a:off x="705122" y="471939"/>
            <a:ext cx="928333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/>
              <a:t>Problem solving</a:t>
            </a:r>
          </a:p>
          <a:p>
            <a:r>
              <a:rPr lang="en-AU" sz="2600" dirty="0"/>
              <a:t>How to improve the efficiency of your calorimeter</a:t>
            </a:r>
          </a:p>
          <a:p>
            <a:r>
              <a:rPr lang="en-AU" sz="2600" dirty="0"/>
              <a:t>Cost of using  different fuels to travel 1000 km</a:t>
            </a:r>
          </a:p>
          <a:p>
            <a:r>
              <a:rPr lang="en-AU" sz="2600" dirty="0"/>
              <a:t>Working out how to get good vitamin C redox results –    </a:t>
            </a:r>
          </a:p>
          <a:p>
            <a:r>
              <a:rPr lang="en-AU" sz="2600" dirty="0"/>
              <a:t>                                                comparing fruits and vegies</a:t>
            </a:r>
          </a:p>
          <a:p>
            <a:r>
              <a:rPr lang="en-AU" sz="2600" dirty="0"/>
              <a:t>Identifying an unknown molecule</a:t>
            </a:r>
          </a:p>
          <a:p>
            <a:r>
              <a:rPr lang="en-AU" sz="2600" dirty="0"/>
              <a:t>Improving the yield of a reversible reaction   </a:t>
            </a:r>
            <a:r>
              <a:rPr lang="en-AU" sz="2600" dirty="0" err="1"/>
              <a:t>eg</a:t>
            </a:r>
            <a:r>
              <a:rPr lang="en-AU" sz="2600" dirty="0"/>
              <a:t>  green ethene</a:t>
            </a:r>
          </a:p>
          <a:p>
            <a:r>
              <a:rPr lang="en-AU" sz="2600" dirty="0"/>
              <a:t>Best battery to use </a:t>
            </a:r>
          </a:p>
          <a:p>
            <a:r>
              <a:rPr lang="en-AU" sz="2600" dirty="0"/>
              <a:t>Slowing the rate of cut fruit deterioration</a:t>
            </a:r>
          </a:p>
          <a:p>
            <a:r>
              <a:rPr lang="en-AU" sz="2600" dirty="0"/>
              <a:t>Improving the voltage of a galvanic cell</a:t>
            </a:r>
          </a:p>
          <a:p>
            <a:r>
              <a:rPr lang="en-AU" sz="2600" dirty="0"/>
              <a:t>Successful electroplating</a:t>
            </a:r>
          </a:p>
          <a:p>
            <a:r>
              <a:rPr lang="en-AU" sz="2600" dirty="0"/>
              <a:t>Measuring viscosity of organic liquids</a:t>
            </a:r>
          </a:p>
          <a:p>
            <a:r>
              <a:rPr lang="en-AU" sz="2600" dirty="0"/>
              <a:t>Successfully tracking an enzyme reaction</a:t>
            </a:r>
          </a:p>
          <a:p>
            <a:r>
              <a:rPr lang="en-AU" sz="2600" dirty="0"/>
              <a:t>Producing quality bioethanol</a:t>
            </a:r>
          </a:p>
          <a:p>
            <a:r>
              <a:rPr lang="en-AU" sz="2600" dirty="0"/>
              <a:t>% purity of oxalic acid or steel wool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5D3FD-940F-F4D6-4765-B29E1078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559" y="3342698"/>
            <a:ext cx="2597544" cy="2583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FC81CF-FECD-107A-DDA5-39136748C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718" y="471939"/>
            <a:ext cx="2635385" cy="1873346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52B6AB1-0F23-C7CE-1679-02C32D5C8077}"/>
              </a:ext>
            </a:extLst>
          </p:cNvPr>
          <p:cNvSpPr/>
          <p:nvPr/>
        </p:nvSpPr>
        <p:spPr>
          <a:xfrm>
            <a:off x="9620250" y="2969400"/>
            <a:ext cx="171450" cy="1333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79A1A7F-CF8A-001A-4520-D9E456893484}"/>
              </a:ext>
            </a:extLst>
          </p:cNvPr>
          <p:cNvSpPr/>
          <p:nvPr/>
        </p:nvSpPr>
        <p:spPr>
          <a:xfrm>
            <a:off x="7124700" y="4086225"/>
            <a:ext cx="171450" cy="1333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C98E9D7-F8CF-FDD3-8D1E-64B39CF65EED}"/>
              </a:ext>
            </a:extLst>
          </p:cNvPr>
          <p:cNvSpPr/>
          <p:nvPr/>
        </p:nvSpPr>
        <p:spPr>
          <a:xfrm>
            <a:off x="8124825" y="1755636"/>
            <a:ext cx="171450" cy="13335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375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7484A-0364-FD30-4C86-D57FC7A6D6B9}"/>
              </a:ext>
            </a:extLst>
          </p:cNvPr>
          <p:cNvSpPr txBox="1"/>
          <p:nvPr/>
        </p:nvSpPr>
        <p:spPr>
          <a:xfrm>
            <a:off x="1198181" y="2951485"/>
            <a:ext cx="3795840" cy="2786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Case Studies/Media 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E2872-2329-F273-B1C1-874180863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3" b="-3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E770E-CA7C-015C-F192-E7DFCB84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36" y="1444558"/>
            <a:ext cx="7755605" cy="4537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0D376-6F89-822E-6B2D-2F07DB6B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01" y="5076796"/>
            <a:ext cx="10636797" cy="11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41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93539-98D1-8767-55F1-DC2EC7955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347" y="278088"/>
            <a:ext cx="3530781" cy="4197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602AE-5ED1-E88E-B665-11738E4F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2" y="514213"/>
            <a:ext cx="5010407" cy="5321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BC782-D139-530C-0641-17A2ED8AF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94" y="2755689"/>
            <a:ext cx="8064914" cy="4102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A5F79C-35BF-FBBE-325D-456AD2563EF0}"/>
              </a:ext>
            </a:extLst>
          </p:cNvPr>
          <p:cNvSpPr txBox="1"/>
          <p:nvPr/>
        </p:nvSpPr>
        <p:spPr>
          <a:xfrm>
            <a:off x="5033177" y="278088"/>
            <a:ext cx="4917440" cy="2477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b="1" dirty="0"/>
              <a:t>Green hydrogen</a:t>
            </a:r>
          </a:p>
          <a:p>
            <a:r>
              <a:rPr lang="en-AU" sz="2500" dirty="0"/>
              <a:t>-energy source</a:t>
            </a:r>
          </a:p>
          <a:p>
            <a:r>
              <a:rPr lang="en-AU" sz="2500" dirty="0"/>
              <a:t>-sustainability</a:t>
            </a:r>
          </a:p>
          <a:p>
            <a:r>
              <a:rPr lang="en-AU" sz="2500" dirty="0"/>
              <a:t>-electrolyser</a:t>
            </a:r>
          </a:p>
          <a:p>
            <a:r>
              <a:rPr lang="en-AU" sz="2500" dirty="0"/>
              <a:t>- associated industries</a:t>
            </a:r>
          </a:p>
          <a:p>
            <a:r>
              <a:rPr lang="en-AU" sz="2500" dirty="0"/>
              <a:t>-catalysts</a:t>
            </a:r>
          </a:p>
        </p:txBody>
      </p:sp>
    </p:spTree>
    <p:extLst>
      <p:ext uri="{BB962C8B-B14F-4D97-AF65-F5344CB8AC3E}">
        <p14:creationId xmlns:p14="http://schemas.microsoft.com/office/powerpoint/2010/main" val="289979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46171-FE64-BFEA-54B2-1B2904BA1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07" b="831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22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5CE62-CEB0-FD18-AD43-D592BF0CA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68" y="266571"/>
            <a:ext cx="8556807" cy="60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EBFE0-DA7C-72F1-E4CE-4C90243B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484" y="3429000"/>
            <a:ext cx="5073911" cy="2502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FAD68-7D56-0F96-DA98-0D33FE3DF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" y="3251190"/>
            <a:ext cx="5588287" cy="2857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A8FD6-2E7B-CBE9-13C4-916E8E583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037" y="806314"/>
            <a:ext cx="4597636" cy="2444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FE8BBE-26F2-8A2F-844F-6A0834E72C54}"/>
              </a:ext>
            </a:extLst>
          </p:cNvPr>
          <p:cNvSpPr txBox="1"/>
          <p:nvPr/>
        </p:nvSpPr>
        <p:spPr>
          <a:xfrm>
            <a:off x="934720" y="762000"/>
            <a:ext cx="5242560" cy="24006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Green ammonia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renewable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better catalysts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/>
              <a:t>electrolysis not Haber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2344884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653D6-3E72-7995-1E70-523DDB9EAB01}"/>
              </a:ext>
            </a:extLst>
          </p:cNvPr>
          <p:cNvSpPr txBox="1"/>
          <p:nvPr/>
        </p:nvSpPr>
        <p:spPr>
          <a:xfrm>
            <a:off x="342900" y="1295400"/>
            <a:ext cx="100679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/>
              <a:t>What’s in a case study?</a:t>
            </a:r>
            <a:r>
              <a:rPr lang="en-AU" sz="2600" dirty="0"/>
              <a:t> Questions 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Traditional Haber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Conditions used for the equilibrium optimisation – why they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Limitations of this process</a:t>
            </a:r>
          </a:p>
          <a:p>
            <a:endParaRPr lang="en-A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Green ammonia – renewable energy used to power the plant</a:t>
            </a:r>
          </a:p>
          <a:p>
            <a:endParaRPr lang="en-A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Hydrogen produced in a PEM</a:t>
            </a:r>
          </a:p>
          <a:p>
            <a:endParaRPr lang="en-A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Sustainability issues</a:t>
            </a:r>
          </a:p>
          <a:p>
            <a:endParaRPr lang="en-A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/>
              <a:t>Electrolytic production </a:t>
            </a:r>
          </a:p>
        </p:txBody>
      </p:sp>
    </p:spTree>
    <p:extLst>
      <p:ext uri="{BB962C8B-B14F-4D97-AF65-F5344CB8AC3E}">
        <p14:creationId xmlns:p14="http://schemas.microsoft.com/office/powerpoint/2010/main" val="2712677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lass beakers with liquid in them&#10;&#10;Description automatically generated">
            <a:extLst>
              <a:ext uri="{FF2B5EF4-FFF2-40B4-BE49-F238E27FC236}">
                <a16:creationId xmlns:a16="http://schemas.microsoft.com/office/drawing/2014/main" id="{41F4D3A2-F3E5-8E55-B9B7-EBD8BBEE2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90" y="1951672"/>
            <a:ext cx="3237180" cy="3443288"/>
          </a:xfrm>
          <a:prstGeom prst="rect">
            <a:avLst/>
          </a:prstGeom>
        </p:spPr>
      </p:pic>
      <p:pic>
        <p:nvPicPr>
          <p:cNvPr id="3" name="Picture 2" descr="A close up of beakers with liquid in them&#10;&#10;Description automatically generated">
            <a:extLst>
              <a:ext uri="{FF2B5EF4-FFF2-40B4-BE49-F238E27FC236}">
                <a16:creationId xmlns:a16="http://schemas.microsoft.com/office/drawing/2014/main" id="{B6524A3E-1477-4D99-20D9-BB5140495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49" y="2413634"/>
            <a:ext cx="4147257" cy="2788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A623B-3C5C-C7D1-455C-C1744DAAF3D6}"/>
              </a:ext>
            </a:extLst>
          </p:cNvPr>
          <p:cNvSpPr txBox="1"/>
          <p:nvPr/>
        </p:nvSpPr>
        <p:spPr>
          <a:xfrm>
            <a:off x="1645920" y="568960"/>
            <a:ext cx="6756400" cy="13849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b="1" dirty="0"/>
              <a:t>Vitamin C content:  orange juice</a:t>
            </a:r>
          </a:p>
          <a:p>
            <a:r>
              <a:rPr lang="en-AU" sz="2800" b="1" dirty="0"/>
              <a:t>                                         Capsicum</a:t>
            </a:r>
          </a:p>
          <a:p>
            <a:r>
              <a:rPr lang="en-AU" sz="2800" b="1" dirty="0"/>
              <a:t>                                          Kakadu plum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6738B-98D4-1A2C-8871-DD91B32FEAB0}"/>
              </a:ext>
            </a:extLst>
          </p:cNvPr>
          <p:cNvSpPr txBox="1"/>
          <p:nvPr/>
        </p:nvSpPr>
        <p:spPr>
          <a:xfrm>
            <a:off x="2914650" y="5619750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University of Canterbury vitamin C</a:t>
            </a:r>
          </a:p>
        </p:txBody>
      </p:sp>
    </p:spTree>
    <p:extLst>
      <p:ext uri="{BB962C8B-B14F-4D97-AF65-F5344CB8AC3E}">
        <p14:creationId xmlns:p14="http://schemas.microsoft.com/office/powerpoint/2010/main" val="2131541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9AD65-303C-4107-48FA-CE9662312B9B}"/>
              </a:ext>
            </a:extLst>
          </p:cNvPr>
          <p:cNvSpPr txBox="1"/>
          <p:nvPr/>
        </p:nvSpPr>
        <p:spPr>
          <a:xfrm>
            <a:off x="361950" y="895350"/>
            <a:ext cx="92678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/>
              <a:t>Case Study</a:t>
            </a:r>
            <a:r>
              <a:rPr lang="en-AU" sz="2600" dirty="0"/>
              <a:t>: Vitamin C in Kakadu plums</a:t>
            </a:r>
          </a:p>
          <a:p>
            <a:endParaRPr lang="en-AU" sz="2600" dirty="0"/>
          </a:p>
          <a:p>
            <a:r>
              <a:rPr lang="en-AU" sz="2600" b="1" dirty="0"/>
              <a:t>Comparison</a:t>
            </a:r>
            <a:r>
              <a:rPr lang="en-AU" sz="2600" dirty="0"/>
              <a:t>: Vitamin C in different fruits</a:t>
            </a:r>
          </a:p>
          <a:p>
            <a:r>
              <a:rPr lang="en-AU" sz="2600" dirty="0"/>
              <a:t>                             Different methods of preparing your sample.</a:t>
            </a:r>
          </a:p>
          <a:p>
            <a:endParaRPr lang="en-AU" sz="2600" dirty="0"/>
          </a:p>
          <a:p>
            <a:r>
              <a:rPr lang="en-AU" sz="2600" b="1" dirty="0"/>
              <a:t>Data</a:t>
            </a:r>
            <a:r>
              <a:rPr lang="en-AU" sz="2600" dirty="0"/>
              <a:t>: Each group puts their data on the board and you graph it.</a:t>
            </a:r>
          </a:p>
          <a:p>
            <a:endParaRPr lang="en-AU" sz="2600" dirty="0"/>
          </a:p>
          <a:p>
            <a:r>
              <a:rPr lang="en-AU" sz="2600" b="1" dirty="0"/>
              <a:t>Problem solving</a:t>
            </a:r>
            <a:r>
              <a:rPr lang="en-AU" sz="2600" dirty="0"/>
              <a:t>: How to judge the endpoint? How do commercial juices fare?</a:t>
            </a:r>
          </a:p>
          <a:p>
            <a:endParaRPr lang="en-AU" sz="2600" dirty="0"/>
          </a:p>
          <a:p>
            <a:r>
              <a:rPr lang="en-AU" sz="2600" b="1" dirty="0"/>
              <a:t>Investigation</a:t>
            </a:r>
            <a:r>
              <a:rPr lang="en-AU" sz="2600" dirty="0"/>
              <a:t>: aspects of the above</a:t>
            </a:r>
          </a:p>
        </p:txBody>
      </p:sp>
    </p:spTree>
    <p:extLst>
      <p:ext uri="{BB962C8B-B14F-4D97-AF65-F5344CB8AC3E}">
        <p14:creationId xmlns:p14="http://schemas.microsoft.com/office/powerpoint/2010/main" val="426521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3BC6A-0647-0462-A376-A55082C7E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" t="-4640" r="1088" b="-1"/>
          <a:stretch/>
        </p:blipFill>
        <p:spPr>
          <a:xfrm>
            <a:off x="156754" y="-69668"/>
            <a:ext cx="11811895" cy="5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6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7C55C3-111A-B915-B79B-C777C21CE8D1}"/>
              </a:ext>
            </a:extLst>
          </p:cNvPr>
          <p:cNvSpPr txBox="1"/>
          <p:nvPr/>
        </p:nvSpPr>
        <p:spPr>
          <a:xfrm>
            <a:off x="361950" y="895350"/>
            <a:ext cx="110966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/>
              <a:t>Case Study</a:t>
            </a:r>
            <a:r>
              <a:rPr lang="en-AU" sz="2600" dirty="0"/>
              <a:t>: Galvanic cells.  Zinc bromide cell. </a:t>
            </a:r>
          </a:p>
          <a:p>
            <a:r>
              <a:rPr lang="en-AU" sz="2600" dirty="0"/>
              <a:t>Vanadium flow battery</a:t>
            </a:r>
          </a:p>
          <a:p>
            <a:endParaRPr lang="en-AU" sz="2600" dirty="0"/>
          </a:p>
          <a:p>
            <a:endParaRPr lang="en-AU" sz="2600" dirty="0"/>
          </a:p>
          <a:p>
            <a:r>
              <a:rPr lang="en-AU" sz="2600" b="1" dirty="0"/>
              <a:t>Data</a:t>
            </a:r>
            <a:r>
              <a:rPr lang="en-AU" sz="2600" dirty="0"/>
              <a:t>: Forming your own electrochemical series.</a:t>
            </a:r>
          </a:p>
          <a:p>
            <a:r>
              <a:rPr lang="en-AU" sz="2600" dirty="0"/>
              <a:t>             Comparing the voltage produced against electrode separation, depth</a:t>
            </a:r>
          </a:p>
          <a:p>
            <a:endParaRPr lang="en-AU" sz="2600" dirty="0"/>
          </a:p>
          <a:p>
            <a:r>
              <a:rPr lang="en-AU" sz="2600" b="1" dirty="0"/>
              <a:t>Problem solving</a:t>
            </a:r>
            <a:r>
              <a:rPr lang="en-AU" sz="2600" dirty="0"/>
              <a:t>: How to maximise the voltage. What commercial battery is the best value?</a:t>
            </a:r>
          </a:p>
          <a:p>
            <a:endParaRPr lang="en-AU" sz="2600" dirty="0"/>
          </a:p>
          <a:p>
            <a:r>
              <a:rPr lang="en-AU" sz="2600" b="1" dirty="0"/>
              <a:t>Investigation</a:t>
            </a:r>
          </a:p>
        </p:txBody>
      </p:sp>
    </p:spTree>
    <p:extLst>
      <p:ext uri="{BB962C8B-B14F-4D97-AF65-F5344CB8AC3E}">
        <p14:creationId xmlns:p14="http://schemas.microsoft.com/office/powerpoint/2010/main" val="169904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3F323A-8E19-6A8A-C725-61B507CC91AE}"/>
              </a:ext>
            </a:extLst>
          </p:cNvPr>
          <p:cNvSpPr txBox="1"/>
          <p:nvPr/>
        </p:nvSpPr>
        <p:spPr>
          <a:xfrm>
            <a:off x="762000" y="571500"/>
            <a:ext cx="1011555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b="1" dirty="0"/>
              <a:t>Reaction rates</a:t>
            </a:r>
          </a:p>
          <a:p>
            <a:r>
              <a:rPr lang="en-AU" sz="3500" b="1" dirty="0"/>
              <a:t>Comparison</a:t>
            </a:r>
            <a:r>
              <a:rPr lang="en-AU" sz="3500" dirty="0"/>
              <a:t> of marble chips and temp, then marble chips and concentration. Measure mass or volume</a:t>
            </a:r>
          </a:p>
          <a:p>
            <a:r>
              <a:rPr lang="en-AU" sz="3500" dirty="0"/>
              <a:t>Rhubarb and potassium permanganate</a:t>
            </a:r>
          </a:p>
          <a:p>
            <a:endParaRPr lang="en-AU" sz="3500" dirty="0"/>
          </a:p>
          <a:p>
            <a:r>
              <a:rPr lang="en-AU" sz="3500" b="1" dirty="0"/>
              <a:t>Problem solving</a:t>
            </a:r>
            <a:r>
              <a:rPr lang="en-AU" sz="3500" dirty="0"/>
              <a:t>: oxalic acid content of different parts of a rhubarb plant</a:t>
            </a:r>
          </a:p>
          <a:p>
            <a:endParaRPr lang="en-AU" sz="3500" dirty="0"/>
          </a:p>
          <a:p>
            <a:r>
              <a:rPr lang="en-AU" sz="3500" dirty="0"/>
              <a:t>Can you determine oxalic acid content of rhubarb?</a:t>
            </a:r>
          </a:p>
          <a:p>
            <a:endParaRPr lang="en-AU" sz="3500" dirty="0"/>
          </a:p>
          <a:p>
            <a:r>
              <a:rPr lang="en-AU" sz="3500" b="1" dirty="0"/>
              <a:t>Data</a:t>
            </a:r>
            <a:r>
              <a:rPr lang="en-AU" sz="3500" dirty="0"/>
              <a:t>: Analyse the data and draw graphs rather than compare the experiments.</a:t>
            </a:r>
          </a:p>
        </p:txBody>
      </p:sp>
    </p:spTree>
    <p:extLst>
      <p:ext uri="{BB962C8B-B14F-4D97-AF65-F5344CB8AC3E}">
        <p14:creationId xmlns:p14="http://schemas.microsoft.com/office/powerpoint/2010/main" val="1371692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21BBF2-98B5-E66F-9C40-14E0BFDBF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304978"/>
            <a:ext cx="7203440" cy="5928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2A5C6-47CB-8047-1EE9-BA19D0619644}"/>
              </a:ext>
            </a:extLst>
          </p:cNvPr>
          <p:cNvSpPr txBox="1"/>
          <p:nvPr/>
        </p:nvSpPr>
        <p:spPr>
          <a:xfrm>
            <a:off x="6471920" y="4744720"/>
            <a:ext cx="4968240" cy="12618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2200" dirty="0"/>
              <a:t>% purity of steel wool</a:t>
            </a:r>
          </a:p>
          <a:p>
            <a:r>
              <a:rPr lang="en-AU" dirty="0"/>
              <a:t>Fe +    </a:t>
            </a:r>
            <a:r>
              <a:rPr lang="en-A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AU" sz="1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A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AU" sz="1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dirty="0"/>
              <a:t>Fe2+    +    Mn</a:t>
            </a:r>
            <a:r>
              <a:rPr lang="en-A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AU" sz="1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AU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AU" sz="1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A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2563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08BBD-B967-692F-72A8-2249EC02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43" y="439952"/>
            <a:ext cx="7207620" cy="400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72EF3-ACE1-F25E-27CB-79B13202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562" y="2582451"/>
            <a:ext cx="6515435" cy="38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42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DEFAB5-F664-657C-78E1-8C4CBEDB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9" y="918988"/>
            <a:ext cx="3837088" cy="39926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49F725-AC1B-0DC5-4C01-9B656C352EAC}"/>
              </a:ext>
            </a:extLst>
          </p:cNvPr>
          <p:cNvCxnSpPr/>
          <p:nvPr/>
        </p:nvCxnSpPr>
        <p:spPr>
          <a:xfrm flipV="1">
            <a:off x="3622766" y="1724297"/>
            <a:ext cx="2116183" cy="2420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C5C655-9E62-3064-7514-6269992A9144}"/>
              </a:ext>
            </a:extLst>
          </p:cNvPr>
          <p:cNvCxnSpPr>
            <a:cxnSpLocks/>
          </p:cNvCxnSpPr>
          <p:nvPr/>
        </p:nvCxnSpPr>
        <p:spPr>
          <a:xfrm>
            <a:off x="3622766" y="4354286"/>
            <a:ext cx="1959428" cy="1219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70899A-85AE-D1B7-EACC-6981E94F6578}"/>
              </a:ext>
            </a:extLst>
          </p:cNvPr>
          <p:cNvSpPr txBox="1"/>
          <p:nvPr/>
        </p:nvSpPr>
        <p:spPr>
          <a:xfrm>
            <a:off x="6156960" y="1062446"/>
            <a:ext cx="371856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Non-polar components</a:t>
            </a:r>
          </a:p>
          <a:p>
            <a:r>
              <a:rPr lang="en-AU" dirty="0"/>
              <a:t>1,8-cineole                  </a:t>
            </a:r>
            <a:r>
              <a:rPr lang="en-AU" b="1" dirty="0"/>
              <a:t>anti-microbial</a:t>
            </a:r>
          </a:p>
          <a:p>
            <a:r>
              <a:rPr lang="en-AU" dirty="0"/>
              <a:t>limonene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46572-7123-EA92-8585-3A397D0B4DE7}"/>
              </a:ext>
            </a:extLst>
          </p:cNvPr>
          <p:cNvSpPr txBox="1"/>
          <p:nvPr/>
        </p:nvSpPr>
        <p:spPr>
          <a:xfrm>
            <a:off x="5600574" y="4911634"/>
            <a:ext cx="371856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Polar components</a:t>
            </a:r>
          </a:p>
          <a:p>
            <a:r>
              <a:rPr lang="en-AU" dirty="0"/>
              <a:t>Ascorbic acid      </a:t>
            </a:r>
            <a:r>
              <a:rPr lang="en-AU" b="1" dirty="0"/>
              <a:t>antioxidants</a:t>
            </a:r>
          </a:p>
          <a:p>
            <a:r>
              <a:rPr lang="en-AU" dirty="0"/>
              <a:t>Ellagic acid</a:t>
            </a:r>
          </a:p>
        </p:txBody>
      </p:sp>
    </p:spTree>
    <p:extLst>
      <p:ext uri="{BB962C8B-B14F-4D97-AF65-F5344CB8AC3E}">
        <p14:creationId xmlns:p14="http://schemas.microsoft.com/office/powerpoint/2010/main" val="1843078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A2854-12C4-67B4-028E-C81796F9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9" y="420794"/>
            <a:ext cx="10028705" cy="58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44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C8CA4-5C83-4970-3985-6E2B41626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432" y="434847"/>
            <a:ext cx="7742412" cy="5870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A58F7-2BA4-861D-90BA-118BAFFCE919}"/>
              </a:ext>
            </a:extLst>
          </p:cNvPr>
          <p:cNvSpPr txBox="1"/>
          <p:nvPr/>
        </p:nvSpPr>
        <p:spPr>
          <a:xfrm>
            <a:off x="9467850" y="1438275"/>
            <a:ext cx="203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Oil + swab</a:t>
            </a:r>
          </a:p>
        </p:txBody>
      </p:sp>
    </p:spTree>
    <p:extLst>
      <p:ext uri="{BB962C8B-B14F-4D97-AF65-F5344CB8AC3E}">
        <p14:creationId xmlns:p14="http://schemas.microsoft.com/office/powerpoint/2010/main" val="148454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aerial view of a farm&#10;&#10;Description automatically generated">
            <a:extLst>
              <a:ext uri="{FF2B5EF4-FFF2-40B4-BE49-F238E27FC236}">
                <a16:creationId xmlns:a16="http://schemas.microsoft.com/office/drawing/2014/main" id="{029BEE36-7084-1285-0C2B-189C69A4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45" y="270192"/>
            <a:ext cx="7864475" cy="5796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F7FC2-217A-E08C-309F-75B8829C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" y="2544127"/>
            <a:ext cx="5731510" cy="38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03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4005716-88A5-E1B4-B98F-C192A408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0" y="2604407"/>
            <a:ext cx="5731510" cy="3573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3A5F3-FCBF-BD1C-29C0-ADBDA6D78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65" y="461555"/>
            <a:ext cx="7546750" cy="4650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A2E2E-CA89-B056-8DAE-63A8B79101B7}"/>
              </a:ext>
            </a:extLst>
          </p:cNvPr>
          <p:cNvSpPr txBox="1"/>
          <p:nvPr/>
        </p:nvSpPr>
        <p:spPr>
          <a:xfrm>
            <a:off x="6334125" y="5257800"/>
            <a:ext cx="4953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Dr Jason Goodger</a:t>
            </a:r>
          </a:p>
          <a:p>
            <a:r>
              <a:rPr lang="en-AU" dirty="0"/>
              <a:t>School of Biosciences</a:t>
            </a:r>
          </a:p>
        </p:txBody>
      </p:sp>
    </p:spTree>
    <p:extLst>
      <p:ext uri="{BB962C8B-B14F-4D97-AF65-F5344CB8AC3E}">
        <p14:creationId xmlns:p14="http://schemas.microsoft.com/office/powerpoint/2010/main" val="1290393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EF92A-C702-033A-7520-4A9E6D629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4FE41-2F03-B0CC-C3B6-D9C0A640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11" y="587312"/>
            <a:ext cx="4448239" cy="4356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EBE87-ACCD-0EBC-FF54-E1B8E15EC2CA}"/>
              </a:ext>
            </a:extLst>
          </p:cNvPr>
          <p:cNvSpPr txBox="1"/>
          <p:nvPr/>
        </p:nvSpPr>
        <p:spPr>
          <a:xfrm>
            <a:off x="7353300" y="2057400"/>
            <a:ext cx="36385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1" dirty="0"/>
              <a:t>Eucalyptol</a:t>
            </a:r>
          </a:p>
          <a:p>
            <a:endParaRPr lang="en-AU" sz="2600" b="1" dirty="0"/>
          </a:p>
          <a:p>
            <a:r>
              <a:rPr lang="en-AU" sz="2600" b="1" dirty="0"/>
              <a:t>Blue Mallee Gums</a:t>
            </a:r>
          </a:p>
        </p:txBody>
      </p:sp>
    </p:spTree>
    <p:extLst>
      <p:ext uri="{BB962C8B-B14F-4D97-AF65-F5344CB8AC3E}">
        <p14:creationId xmlns:p14="http://schemas.microsoft.com/office/powerpoint/2010/main" val="24208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9D7BC-FF05-46EC-2555-426483CE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88" y="483137"/>
            <a:ext cx="6736206" cy="52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21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7F466-CE96-5DFA-51B7-7BE8D14A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43" y="390429"/>
            <a:ext cx="9267326" cy="48959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23256-8903-BDA6-D151-6D823FBE772E}"/>
              </a:ext>
            </a:extLst>
          </p:cNvPr>
          <p:cNvSpPr txBox="1"/>
          <p:nvPr/>
        </p:nvSpPr>
        <p:spPr>
          <a:xfrm>
            <a:off x="2190750" y="5286375"/>
            <a:ext cx="9020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Monash pharmaceutical College – Dr Michelle McIntosh</a:t>
            </a:r>
          </a:p>
          <a:p>
            <a:endParaRPr lang="en-AU" sz="2400" dirty="0"/>
          </a:p>
          <a:p>
            <a:r>
              <a:rPr lang="en-AU" sz="2400" dirty="0"/>
              <a:t>Isolating and testing THC</a:t>
            </a:r>
          </a:p>
        </p:txBody>
      </p:sp>
    </p:spTree>
    <p:extLst>
      <p:ext uri="{BB962C8B-B14F-4D97-AF65-F5344CB8AC3E}">
        <p14:creationId xmlns:p14="http://schemas.microsoft.com/office/powerpoint/2010/main" val="2946846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11101-2B36-8D5B-7FBD-0C921C19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2" y="320575"/>
            <a:ext cx="11570295" cy="389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750C9-D527-628F-F89B-68945239931B}"/>
              </a:ext>
            </a:extLst>
          </p:cNvPr>
          <p:cNvSpPr txBox="1"/>
          <p:nvPr/>
        </p:nvSpPr>
        <p:spPr>
          <a:xfrm>
            <a:off x="942976" y="4422875"/>
            <a:ext cx="401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b="1" dirty="0" err="1"/>
              <a:t>Cann</a:t>
            </a:r>
            <a:r>
              <a:rPr lang="en-AU" sz="2500" b="1" dirty="0"/>
              <a:t> group Mildura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A56D0-496B-C4D5-EE41-0E09090A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45" y="4968847"/>
            <a:ext cx="10337980" cy="15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79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7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A163DF-39B0-C069-D7D3-5AAEB7D44430}"/>
              </a:ext>
            </a:extLst>
          </p:cNvPr>
          <p:cNvSpPr txBox="1"/>
          <p:nvPr/>
        </p:nvSpPr>
        <p:spPr>
          <a:xfrm>
            <a:off x="952500" y="523875"/>
            <a:ext cx="10306050" cy="4339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b="1" dirty="0"/>
              <a:t>Same theme – different task: Bioethanol</a:t>
            </a:r>
          </a:p>
          <a:p>
            <a:endParaRPr lang="en-AU" dirty="0"/>
          </a:p>
          <a:p>
            <a:r>
              <a:rPr lang="en-AU" sz="2400" b="1" dirty="0"/>
              <a:t>Case Study   </a:t>
            </a:r>
            <a:r>
              <a:rPr lang="en-AU" sz="2400" dirty="0" err="1"/>
              <a:t>Ethtec</a:t>
            </a:r>
            <a:r>
              <a:rPr lang="en-AU" sz="2400" dirty="0"/>
              <a:t> trial plant in the Hunter Valley.  Wilmar bioethanol Australia</a:t>
            </a:r>
          </a:p>
          <a:p>
            <a:endParaRPr lang="en-AU" sz="2400" dirty="0"/>
          </a:p>
          <a:p>
            <a:r>
              <a:rPr lang="en-AU" sz="2400" b="1" dirty="0"/>
              <a:t>Problem solving</a:t>
            </a:r>
            <a:r>
              <a:rPr lang="en-AU" sz="2400" dirty="0"/>
              <a:t>: Finding ideal conditions and sugars for fermentation</a:t>
            </a:r>
          </a:p>
          <a:p>
            <a:endParaRPr lang="en-AU" sz="2400" dirty="0"/>
          </a:p>
          <a:p>
            <a:r>
              <a:rPr lang="en-AU" sz="2400" b="1" dirty="0"/>
              <a:t>Comparison</a:t>
            </a:r>
            <a:r>
              <a:rPr lang="en-AU" sz="2400" dirty="0"/>
              <a:t>: different fruits, different sugars, % ethanol obtained</a:t>
            </a:r>
          </a:p>
          <a:p>
            <a:endParaRPr lang="en-AU" sz="2400" dirty="0"/>
          </a:p>
          <a:p>
            <a:r>
              <a:rPr lang="en-AU" sz="2400" b="1" dirty="0"/>
              <a:t>Investigation</a:t>
            </a:r>
            <a:r>
              <a:rPr lang="en-AU" sz="2400" dirty="0"/>
              <a:t>: Ways of determining the rate of fermentation reaction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723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F1814-6CA7-4898-D64D-414F8BCB8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9" y="291343"/>
            <a:ext cx="10160522" cy="4730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57077-AD79-B991-F572-C176186E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04702"/>
            <a:ext cx="5588287" cy="3626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AF4A9B-F100-6559-D74D-CCD68AB348BE}"/>
              </a:ext>
            </a:extLst>
          </p:cNvPr>
          <p:cNvSpPr txBox="1"/>
          <p:nvPr/>
        </p:nvSpPr>
        <p:spPr>
          <a:xfrm>
            <a:off x="507713" y="5876740"/>
            <a:ext cx="4409440" cy="55399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000" dirty="0"/>
              <a:t>Wilmar: Yarraville</a:t>
            </a:r>
          </a:p>
        </p:txBody>
      </p:sp>
    </p:spTree>
    <p:extLst>
      <p:ext uri="{BB962C8B-B14F-4D97-AF65-F5344CB8AC3E}">
        <p14:creationId xmlns:p14="http://schemas.microsoft.com/office/powerpoint/2010/main" val="211703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34D23-4329-467D-5D9A-767DEA51D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22" y="647557"/>
            <a:ext cx="9849356" cy="55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0299-AC05-0F78-25EC-4EB3CCEE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82" y="949197"/>
            <a:ext cx="7512436" cy="49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73077-5EB4-F1F5-5F37-7D8590B7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39" y="523742"/>
            <a:ext cx="8382162" cy="601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21053</TotalTime>
  <Words>569</Words>
  <Application>Microsoft Office PowerPoint</Application>
  <PresentationFormat>Widescreen</PresentationFormat>
  <Paragraphs>123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O'Shea</dc:creator>
  <cp:lastModifiedBy>Pat O'Shea</cp:lastModifiedBy>
  <cp:revision>6</cp:revision>
  <dcterms:created xsi:type="dcterms:W3CDTF">2024-01-23T09:08:15Z</dcterms:created>
  <dcterms:modified xsi:type="dcterms:W3CDTF">2024-02-15T01:11:02Z</dcterms:modified>
</cp:coreProperties>
</file>