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3" r:id="rId8"/>
    <p:sldId id="261" r:id="rId9"/>
    <p:sldId id="266" r:id="rId10"/>
    <p:sldId id="265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C481-D57D-4D1D-B43D-1B60300D5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1315F-962C-48C5-AA66-40088EDC1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EC022-E626-4D92-A252-84203705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B34-9590-45F6-B03F-153815DFFAD8}" type="datetimeFigureOut">
              <a:rPr lang="en-AU" smtClean="0"/>
              <a:t>30/08/2019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AE88A-7809-4A30-B734-1EC8531E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9B625-4995-48E9-986B-641DD57F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5497-AB1F-4EDD-9386-C967ADACBB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30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7EA8-563F-4648-817B-F093F8E4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07AB5-DF0A-4E72-B0A9-8B2AED8E7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6AD7E-1E14-42D7-9C90-D9F2F11B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B34-9590-45F6-B03F-153815DFFAD8}" type="datetimeFigureOut">
              <a:rPr lang="en-AU" smtClean="0"/>
              <a:t>30/08/2019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D519-D849-4743-AECB-01FC2C01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38CE3-D260-40E9-AECD-A28C4F83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5497-AB1F-4EDD-9386-C967ADACBB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88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AC682B-1332-4C31-86B4-D863123C4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A27F2-B77C-4E55-A851-198EFB2CD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24491-0369-427E-A6F3-72EA6442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B34-9590-45F6-B03F-153815DFFAD8}" type="datetimeFigureOut">
              <a:rPr lang="en-AU" smtClean="0"/>
              <a:t>30/08/2019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9DEA6-9A9A-4E49-AF68-51157460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35EB8-0F95-48CC-83CD-5E27830E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5497-AB1F-4EDD-9386-C967ADACBB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68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83B1F-C567-45F4-A189-724CEB93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9086-0D53-4DB6-B65B-FF748FB8F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75F7B-2D89-4DC4-9B9D-AA803DB3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B34-9590-45F6-B03F-153815DFFAD8}" type="datetimeFigureOut">
              <a:rPr lang="en-AU" smtClean="0"/>
              <a:t>30/08/2019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9B93E-8CF7-4055-A949-91136761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C32DF-83E3-47BE-AA9D-32C40FA6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5497-AB1F-4EDD-9386-C967ADACBB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48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BCBD-97D8-43D8-B491-96ABA9970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3E85C-07C2-4C63-9210-C36D11E6C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BDEC6-832D-446D-B68F-3FAF7892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B34-9590-45F6-B03F-153815DFFAD8}" type="datetimeFigureOut">
              <a:rPr lang="en-AU" smtClean="0"/>
              <a:t>30/08/2019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101C1-3DB3-4DAF-AF21-460C60BF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D4BCA-995D-4436-A1C1-5D0A6440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5497-AB1F-4EDD-9386-C967ADACBB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53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4186-B4F7-481A-A710-2630D20B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FAF43-FC4E-41AA-9FE3-BEF4FBE96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6FB17-8DA3-46B8-8CF7-94F810CF1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D0507-C891-4917-AB8F-CEE1540A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B34-9590-45F6-B03F-153815DFFAD8}" type="datetimeFigureOut">
              <a:rPr lang="en-AU" smtClean="0"/>
              <a:t>30/08/2019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B14C6-5D18-4D4F-8BA2-BF41B40A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428DF-2731-454D-9A5A-A7A34549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5497-AB1F-4EDD-9386-C967ADACBB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41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15FB-AEDF-487F-B217-56D8A940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6C9DF-508D-42DB-A4AF-9D2AFC3EA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83828-4C3D-4D28-8663-7DD0000EC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CE1F2-C162-42AF-8A50-A0D0368C8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ED0EA-0B32-4A2B-9EF9-FD1C72754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05DF8-2D67-4682-83C3-73BEA888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B34-9590-45F6-B03F-153815DFFAD8}" type="datetimeFigureOut">
              <a:rPr lang="en-AU" smtClean="0"/>
              <a:t>30/08/2019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EDCCD1-FD3B-4416-B1C1-EDB10FD1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2C220-BF06-4041-9111-ADB3B525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5497-AB1F-4EDD-9386-C967ADACBB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81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D520-6193-4DE4-A331-3F764113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B7E25-90AF-407B-B3DA-810583BE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B34-9590-45F6-B03F-153815DFFAD8}" type="datetimeFigureOut">
              <a:rPr lang="en-AU" smtClean="0"/>
              <a:t>30/08/2019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3C53B-6853-43C2-B8F6-15F648FF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8711E-D664-416A-AC4F-5A65D7A0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5497-AB1F-4EDD-9386-C967ADACBB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27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7F0EB-ACE4-408C-87E6-25918474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B34-9590-45F6-B03F-153815DFFAD8}" type="datetimeFigureOut">
              <a:rPr lang="en-AU" smtClean="0"/>
              <a:t>30/08/2019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7A4AF-F2AD-4F9D-B6A2-A38BB727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723B-51FF-434A-B78D-9C306E0A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5497-AB1F-4EDD-9386-C967ADACBB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763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D6C1-B888-4BA4-9932-F605D087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FDBB-71A0-4BCD-BEAD-860F1436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56E1D-695C-4A22-A624-91B2F4D37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92822-A2AC-4667-B4DD-5C6EFC1E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B34-9590-45F6-B03F-153815DFFAD8}" type="datetimeFigureOut">
              <a:rPr lang="en-AU" smtClean="0"/>
              <a:t>30/08/2019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E105C-1BCA-4689-B8D2-CC9225E4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6BE8F-397C-469C-9880-7E3B1841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5497-AB1F-4EDD-9386-C967ADACBB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02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296E6-F851-4EEF-9BEE-B60C11CF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C54A4-033D-47E4-A70D-208C634F5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CE86E-EDA7-4A60-9388-F62340A76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09813-0218-4136-A686-96B324F4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B34-9590-45F6-B03F-153815DFFAD8}" type="datetimeFigureOut">
              <a:rPr lang="en-AU" smtClean="0"/>
              <a:t>30/08/2019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47B15-AB89-4D24-B791-0A5B6137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B5E04-B9A8-443B-ABD7-1963CD06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5497-AB1F-4EDD-9386-C967ADACBB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256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4A461-1739-443D-837A-B960C8D1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6BE22-CEEA-4EBB-B785-95824DF05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32D61-B04F-426D-A570-59426DEEC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67B34-9590-45F6-B03F-153815DFFAD8}" type="datetimeFigureOut">
              <a:rPr lang="en-AU" smtClean="0"/>
              <a:t>30/08/2019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6789A-D549-4F58-85D2-FFAF87E35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9698A-28DB-4673-BF9C-349C307C6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F5497-AB1F-4EDD-9386-C967ADACBB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791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576CCF-0A8F-491B-A909-A01BEC94E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3543" y="1230891"/>
            <a:ext cx="8666480" cy="4598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2F1BFF-1CFB-49D5-87C1-52112BA687FA}"/>
              </a:ext>
            </a:extLst>
          </p:cNvPr>
          <p:cNvSpPr txBox="1"/>
          <p:nvPr/>
        </p:nvSpPr>
        <p:spPr>
          <a:xfrm>
            <a:off x="3532340" y="488515"/>
            <a:ext cx="5135671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Canola oil      (</a:t>
            </a:r>
            <a:r>
              <a:rPr lang="en-AU" sz="2800" dirty="0"/>
              <a:t>Canada oil)</a:t>
            </a:r>
            <a:endParaRPr lang="en-AU" sz="3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37CA4-3A9E-406F-9E81-CC2F08D25667}"/>
              </a:ext>
            </a:extLst>
          </p:cNvPr>
          <p:cNvSpPr txBox="1"/>
          <p:nvPr/>
        </p:nvSpPr>
        <p:spPr>
          <a:xfrm>
            <a:off x="2294351" y="5922146"/>
            <a:ext cx="8164882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700" dirty="0"/>
              <a:t>The yellow flowers have an oily seed that is harvested.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61437-4C8A-4AAF-8060-1AFFBC81A78E}"/>
              </a:ext>
            </a:extLst>
          </p:cNvPr>
          <p:cNvSpPr txBox="1"/>
          <p:nvPr/>
        </p:nvSpPr>
        <p:spPr>
          <a:xfrm>
            <a:off x="578840" y="6333688"/>
            <a:ext cx="1224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© </a:t>
            </a:r>
            <a:r>
              <a:rPr lang="en-AU" sz="1200" dirty="0" err="1"/>
              <a:t>POShea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13614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5EBA5-134C-47FA-9022-CC3E199642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90862" y="2371725"/>
            <a:ext cx="5462588" cy="3752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380F48-A051-4244-A755-F3F70288058A}"/>
              </a:ext>
            </a:extLst>
          </p:cNvPr>
          <p:cNvSpPr txBox="1"/>
          <p:nvPr/>
        </p:nvSpPr>
        <p:spPr>
          <a:xfrm>
            <a:off x="2886076" y="371345"/>
            <a:ext cx="6262850" cy="1661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b="1" dirty="0"/>
              <a:t>Canola meal</a:t>
            </a:r>
          </a:p>
          <a:p>
            <a:r>
              <a:rPr lang="en-AU" sz="3400" dirty="0"/>
              <a:t>Seed remnants are sold as pig food after oil has been extracted.</a:t>
            </a:r>
          </a:p>
        </p:txBody>
      </p:sp>
    </p:spTree>
    <p:extLst>
      <p:ext uri="{BB962C8B-B14F-4D97-AF65-F5344CB8AC3E}">
        <p14:creationId xmlns:p14="http://schemas.microsoft.com/office/powerpoint/2010/main" val="114207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A34CC1-9386-4149-85DC-A3E40693B1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7638" y="302024"/>
            <a:ext cx="7228988" cy="3944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36C112-2207-4C10-A45C-BF8F7605D0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47963" y="372875"/>
            <a:ext cx="2862099" cy="3056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D3D31-F1B6-4FB4-9FB4-59B6911117C3}"/>
              </a:ext>
            </a:extLst>
          </p:cNvPr>
          <p:cNvSpPr txBox="1"/>
          <p:nvPr/>
        </p:nvSpPr>
        <p:spPr>
          <a:xfrm>
            <a:off x="76200" y="5017093"/>
            <a:ext cx="11896725" cy="15388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b="1" dirty="0"/>
              <a:t>Margarine manufacture</a:t>
            </a:r>
          </a:p>
          <a:p>
            <a:r>
              <a:rPr lang="en-AU" sz="3000" dirty="0"/>
              <a:t>Canola oil and vegetable oil are blended with emulsifier, salt, milk and food acid. Yellow dye is added to match the colour of butter.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9E649-4B47-4493-A3F6-AEA8EFB88B4B}"/>
              </a:ext>
            </a:extLst>
          </p:cNvPr>
          <p:cNvSpPr txBox="1"/>
          <p:nvPr/>
        </p:nvSpPr>
        <p:spPr>
          <a:xfrm>
            <a:off x="223510" y="3969355"/>
            <a:ext cx="8872865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Egg      canola     vegie oil          milk    lemon juice   salt</a:t>
            </a:r>
          </a:p>
        </p:txBody>
      </p:sp>
    </p:spTree>
    <p:extLst>
      <p:ext uri="{BB962C8B-B14F-4D97-AF65-F5344CB8AC3E}">
        <p14:creationId xmlns:p14="http://schemas.microsoft.com/office/powerpoint/2010/main" val="147130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EC91AF-E513-4768-A49D-2D94D888B1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8346" y="480746"/>
            <a:ext cx="5829927" cy="47801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EA53C-0F6C-4885-B80D-3A91947FFC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40153" y="480746"/>
            <a:ext cx="4593501" cy="2287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D1DF4F-7B3C-49B7-B39C-304F3343DA70}"/>
              </a:ext>
            </a:extLst>
          </p:cNvPr>
          <p:cNvSpPr txBox="1"/>
          <p:nvPr/>
        </p:nvSpPr>
        <p:spPr>
          <a:xfrm>
            <a:off x="7365304" y="3569918"/>
            <a:ext cx="3356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Canola Oil (52%), Water, Vegetable Oils, Salt, Milk Solids, Emulsifiers (322 (From Soy), 471), Preservative (202), Food Acid (270), Colour (160a), Flavour, Vitamins A &amp; D</a:t>
            </a:r>
          </a:p>
        </p:txBody>
      </p:sp>
    </p:spTree>
    <p:extLst>
      <p:ext uri="{BB962C8B-B14F-4D97-AF65-F5344CB8AC3E}">
        <p14:creationId xmlns:p14="http://schemas.microsoft.com/office/powerpoint/2010/main" val="50924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935CAD-48F9-4F61-8531-BEF61805E43A}"/>
              </a:ext>
            </a:extLst>
          </p:cNvPr>
          <p:cNvSpPr txBox="1"/>
          <p:nvPr/>
        </p:nvSpPr>
        <p:spPr>
          <a:xfrm>
            <a:off x="400049" y="371345"/>
            <a:ext cx="10315575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b="1" dirty="0"/>
              <a:t>Canola meal</a:t>
            </a:r>
          </a:p>
          <a:p>
            <a:r>
              <a:rPr lang="en-AU" sz="3400" dirty="0"/>
              <a:t>Good or bad for you?</a:t>
            </a:r>
          </a:p>
          <a:p>
            <a:endParaRPr lang="en-AU" sz="3400" dirty="0"/>
          </a:p>
          <a:p>
            <a:r>
              <a:rPr lang="en-AU" sz="3400" dirty="0"/>
              <a:t>It is often promoted as healthy as oleic acid is monounsaturated, however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400" dirty="0"/>
              <a:t>the use of hexane to extract last oil remnants is not desirable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400" dirty="0"/>
              <a:t>hydrogenation during margarine manufacture can convert some cis fats to less healthy trans fats</a:t>
            </a:r>
          </a:p>
        </p:txBody>
      </p:sp>
    </p:spTree>
    <p:extLst>
      <p:ext uri="{BB962C8B-B14F-4D97-AF65-F5344CB8AC3E}">
        <p14:creationId xmlns:p14="http://schemas.microsoft.com/office/powerpoint/2010/main" val="1770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14350F-731B-43CF-8621-446F1A8295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6212" y="1047750"/>
            <a:ext cx="4881563" cy="4552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A81D36-4A43-4669-B113-A7C93CC872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10224" y="1285874"/>
            <a:ext cx="6315075" cy="4314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01A6E0-7DDE-4743-8108-5777EE5A655B}"/>
              </a:ext>
            </a:extLst>
          </p:cNvPr>
          <p:cNvSpPr txBox="1"/>
          <p:nvPr/>
        </p:nvSpPr>
        <p:spPr>
          <a:xfrm>
            <a:off x="512131" y="5741406"/>
            <a:ext cx="3333359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Canola seeds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C6C83-EE3A-47F8-9BE4-A780871A5D87}"/>
              </a:ext>
            </a:extLst>
          </p:cNvPr>
          <p:cNvSpPr txBox="1"/>
          <p:nvPr/>
        </p:nvSpPr>
        <p:spPr>
          <a:xfrm>
            <a:off x="5816254" y="5741406"/>
            <a:ext cx="5135671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GrainCorp: Numurkah</a:t>
            </a:r>
          </a:p>
        </p:txBody>
      </p:sp>
    </p:spTree>
    <p:extLst>
      <p:ext uri="{BB962C8B-B14F-4D97-AF65-F5344CB8AC3E}">
        <p14:creationId xmlns:p14="http://schemas.microsoft.com/office/powerpoint/2010/main" val="323892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5F8823-4B06-4020-8D11-F31AEF7D8C56}"/>
              </a:ext>
            </a:extLst>
          </p:cNvPr>
          <p:cNvPicPr/>
          <p:nvPr/>
        </p:nvPicPr>
        <p:blipFill rotWithShape="1">
          <a:blip r:embed="rId2"/>
          <a:srcRect l="4143" t="1991" r="750" b="25621"/>
          <a:stretch/>
        </p:blipFill>
        <p:spPr bwMode="auto">
          <a:xfrm>
            <a:off x="1567541" y="994218"/>
            <a:ext cx="7213204" cy="4366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21060D-4642-4133-93D5-1E18CABE44BA}"/>
              </a:ext>
            </a:extLst>
          </p:cNvPr>
          <p:cNvSpPr txBox="1"/>
          <p:nvPr/>
        </p:nvSpPr>
        <p:spPr>
          <a:xfrm>
            <a:off x="2417524" y="5556005"/>
            <a:ext cx="4296427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Seed pressing facility</a:t>
            </a:r>
          </a:p>
        </p:txBody>
      </p:sp>
    </p:spTree>
    <p:extLst>
      <p:ext uri="{BB962C8B-B14F-4D97-AF65-F5344CB8AC3E}">
        <p14:creationId xmlns:p14="http://schemas.microsoft.com/office/powerpoint/2010/main" val="298853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1F8FAF-C6FC-441A-A02E-D3D862D264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0175" y="1228407"/>
            <a:ext cx="3546475" cy="36191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BE0E77-9947-42E1-BDB2-DD51142AFD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59717" y="875982"/>
            <a:ext cx="5432108" cy="42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2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B0A0B-CAA5-4E22-9B3D-F917DB4114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2166" y="454067"/>
            <a:ext cx="6065795" cy="4994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12BFCF-1E6C-4184-8340-EC88070D336F}"/>
              </a:ext>
            </a:extLst>
          </p:cNvPr>
          <p:cNvSpPr txBox="1"/>
          <p:nvPr/>
        </p:nvSpPr>
        <p:spPr>
          <a:xfrm>
            <a:off x="6375747" y="701458"/>
            <a:ext cx="5644087" cy="45858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Simplified processing flowchart</a:t>
            </a:r>
          </a:p>
          <a:p>
            <a:endParaRPr lang="en-AU" sz="3400" dirty="0"/>
          </a:p>
          <a:p>
            <a:r>
              <a:rPr lang="en-AU" sz="2800" dirty="0"/>
              <a:t>Pressing does not extract all oil, therefore the remaining part of the seed is soaked in hexane.</a:t>
            </a:r>
          </a:p>
          <a:p>
            <a:r>
              <a:rPr lang="en-AU" sz="2800" dirty="0"/>
              <a:t>Non-polar hexane dissolves non-polar oil (solvent extraction)</a:t>
            </a:r>
          </a:p>
          <a:p>
            <a:r>
              <a:rPr lang="en-AU" sz="2800" dirty="0"/>
              <a:t>The hexane is boiled off and recycled.</a:t>
            </a:r>
          </a:p>
          <a:p>
            <a:r>
              <a:rPr lang="en-AU" sz="2800" dirty="0"/>
              <a:t>Traces of hexane are not desirable in food.</a:t>
            </a:r>
          </a:p>
        </p:txBody>
      </p:sp>
    </p:spTree>
    <p:extLst>
      <p:ext uri="{BB962C8B-B14F-4D97-AF65-F5344CB8AC3E}">
        <p14:creationId xmlns:p14="http://schemas.microsoft.com/office/powerpoint/2010/main" val="389698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6EF93F-BF5A-4772-A626-C3619D0295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0394" y="151447"/>
            <a:ext cx="9190356" cy="62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6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1C7090-8524-4927-9E62-3DCF8F45F8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1458" y="708816"/>
            <a:ext cx="6318763" cy="3987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94EB09-64B9-49D1-8B9E-FA908B7CDAE5}"/>
              </a:ext>
            </a:extLst>
          </p:cNvPr>
          <p:cNvSpPr txBox="1"/>
          <p:nvPr/>
        </p:nvSpPr>
        <p:spPr>
          <a:xfrm>
            <a:off x="237994" y="5010411"/>
            <a:ext cx="8079287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Oil is bleached and deodorised for bottling.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9AAAC-8ED4-44EC-9AB3-8604EDAC24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05009" y="708816"/>
            <a:ext cx="3968207" cy="38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360441-2206-47FE-8FF8-B4F96FEE58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86886" y="188268"/>
            <a:ext cx="5962320" cy="5974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AE47C-C5C4-4C4A-B9A9-4A638C59FF7C}"/>
              </a:ext>
            </a:extLst>
          </p:cNvPr>
          <p:cNvSpPr txBox="1"/>
          <p:nvPr/>
        </p:nvSpPr>
        <p:spPr>
          <a:xfrm>
            <a:off x="99685" y="314195"/>
            <a:ext cx="5348615" cy="2000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b="1" dirty="0"/>
              <a:t>Composition</a:t>
            </a:r>
          </a:p>
          <a:p>
            <a:r>
              <a:rPr lang="en-AU" sz="3000" dirty="0"/>
              <a:t>Canola oil is made from a mixture of fatty acids, oleic acid being the most common.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F4C6A-DF38-40F1-8C3B-22DA21764905}"/>
              </a:ext>
            </a:extLst>
          </p:cNvPr>
          <p:cNvSpPr txBox="1"/>
          <p:nvPr/>
        </p:nvSpPr>
        <p:spPr>
          <a:xfrm>
            <a:off x="99684" y="2542710"/>
            <a:ext cx="534861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b="1" dirty="0"/>
              <a:t>HPLC chromatogram</a:t>
            </a:r>
          </a:p>
          <a:p>
            <a:r>
              <a:rPr lang="en-AU" sz="2600" dirty="0"/>
              <a:t>The longer the molecule, generally the higher the retention time. A non-polar mobile phase is used as the fatty acids are non-polar.</a:t>
            </a:r>
          </a:p>
          <a:p>
            <a:r>
              <a:rPr lang="en-AU" sz="2600" dirty="0"/>
              <a:t>The area under the oleic acid peak (no 6) is greater than other components as it has the highest concentration.</a:t>
            </a:r>
          </a:p>
        </p:txBody>
      </p:sp>
    </p:spTree>
    <p:extLst>
      <p:ext uri="{BB962C8B-B14F-4D97-AF65-F5344CB8AC3E}">
        <p14:creationId xmlns:p14="http://schemas.microsoft.com/office/powerpoint/2010/main" val="233344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4617B-8C6B-4E31-AA9E-176D02FF85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1236" y="421885"/>
            <a:ext cx="6100558" cy="6014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7B0803-82EC-4884-9EC5-35C490CD6B6A}"/>
              </a:ext>
            </a:extLst>
          </p:cNvPr>
          <p:cNvSpPr txBox="1"/>
          <p:nvPr/>
        </p:nvSpPr>
        <p:spPr>
          <a:xfrm>
            <a:off x="6891794" y="561845"/>
            <a:ext cx="5348615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Oleic acid: monounsaturated (C</a:t>
            </a:r>
            <a:r>
              <a:rPr lang="en-AU" sz="1400" b="1" dirty="0"/>
              <a:t>18</a:t>
            </a:r>
            <a:r>
              <a:rPr lang="en-AU" sz="2400" b="1" dirty="0"/>
              <a:t>H</a:t>
            </a:r>
            <a:r>
              <a:rPr lang="en-AU" sz="1400" b="1" dirty="0"/>
              <a:t>34</a:t>
            </a:r>
            <a:r>
              <a:rPr lang="en-AU" sz="2400" b="1" dirty="0"/>
              <a:t>O</a:t>
            </a:r>
            <a:r>
              <a:rPr lang="en-AU" sz="1400" b="1" dirty="0"/>
              <a:t>2</a:t>
            </a:r>
            <a:r>
              <a:rPr lang="en-AU" sz="2400" b="1" dirty="0"/>
              <a:t>)</a:t>
            </a:r>
          </a:p>
          <a:p>
            <a:endParaRPr lang="en-AU" sz="3000" dirty="0"/>
          </a:p>
          <a:p>
            <a:endParaRPr lang="en-AU" sz="3000" dirty="0"/>
          </a:p>
          <a:p>
            <a:r>
              <a:rPr lang="en-AU" sz="2600" b="1" dirty="0"/>
              <a:t>Erucic acid</a:t>
            </a:r>
            <a:r>
              <a:rPr lang="en-AU" sz="2600" dirty="0"/>
              <a:t>: concerns with </a:t>
            </a:r>
            <a:r>
              <a:rPr lang="en-AU" sz="2600" dirty="0" err="1"/>
              <a:t>toxity</a:t>
            </a:r>
            <a:r>
              <a:rPr lang="en-AU" sz="2600" dirty="0"/>
              <a:t> so concentration needs to be low.</a:t>
            </a:r>
          </a:p>
          <a:p>
            <a:endParaRPr lang="en-AU" sz="2600" dirty="0"/>
          </a:p>
          <a:p>
            <a:r>
              <a:rPr lang="en-AU" sz="2600" b="1" dirty="0"/>
              <a:t>Linolenic</a:t>
            </a:r>
            <a:r>
              <a:rPr lang="en-AU" sz="2600" dirty="0"/>
              <a:t>: essential omega-3 fatty acid (c=c double bond is on third carbon from methyl end)</a:t>
            </a:r>
          </a:p>
          <a:p>
            <a:endParaRPr lang="en-AU" sz="3000" dirty="0"/>
          </a:p>
          <a:p>
            <a:endParaRPr lang="en-AU" sz="3000" dirty="0"/>
          </a:p>
          <a:p>
            <a:endParaRPr lang="en-AU" sz="3000" dirty="0"/>
          </a:p>
          <a:p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2473001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336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12</cp:revision>
  <dcterms:created xsi:type="dcterms:W3CDTF">2019-08-30T12:33:31Z</dcterms:created>
  <dcterms:modified xsi:type="dcterms:W3CDTF">2019-08-31T10:01:09Z</dcterms:modified>
</cp:coreProperties>
</file>