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59" r:id="rId4"/>
    <p:sldId id="264" r:id="rId5"/>
    <p:sldId id="257" r:id="rId6"/>
    <p:sldId id="260" r:id="rId7"/>
    <p:sldId id="297" r:id="rId8"/>
    <p:sldId id="276" r:id="rId9"/>
    <p:sldId id="261" r:id="rId10"/>
    <p:sldId id="268" r:id="rId11"/>
    <p:sldId id="288" r:id="rId12"/>
    <p:sldId id="287" r:id="rId13"/>
    <p:sldId id="286" r:id="rId14"/>
    <p:sldId id="289" r:id="rId15"/>
    <p:sldId id="290" r:id="rId16"/>
    <p:sldId id="279" r:id="rId17"/>
    <p:sldId id="295" r:id="rId18"/>
    <p:sldId id="269" r:id="rId19"/>
    <p:sldId id="274" r:id="rId20"/>
    <p:sldId id="273" r:id="rId21"/>
    <p:sldId id="278" r:id="rId22"/>
    <p:sldId id="292" r:id="rId23"/>
    <p:sldId id="272" r:id="rId24"/>
    <p:sldId id="270" r:id="rId25"/>
    <p:sldId id="271" r:id="rId26"/>
    <p:sldId id="275" r:id="rId27"/>
    <p:sldId id="262" r:id="rId28"/>
    <p:sldId id="293" r:id="rId29"/>
    <p:sldId id="263" r:id="rId30"/>
    <p:sldId id="265" r:id="rId31"/>
    <p:sldId id="266" r:id="rId32"/>
    <p:sldId id="267" r:id="rId33"/>
    <p:sldId id="280" r:id="rId34"/>
    <p:sldId id="284" r:id="rId35"/>
    <p:sldId id="296" r:id="rId36"/>
    <p:sldId id="294" r:id="rId37"/>
    <p:sldId id="281" r:id="rId38"/>
    <p:sldId id="282" r:id="rId39"/>
    <p:sldId id="283" r:id="rId40"/>
    <p:sldId id="27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692038495188102E-2"/>
          <c:y val="0.18097222222222226"/>
          <c:w val="0.89019685039370078"/>
          <c:h val="0.720887649460484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Sheet1!$G$6</c:f>
              <c:strCache>
                <c:ptCount val="1"/>
                <c:pt idx="0">
                  <c:v>Time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Sheet1!$F$7:$F$12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</c:numCache>
            </c:numRef>
          </c:xVal>
          <c:yVal>
            <c:numRef>
              <c:f>Sheet1!$G$7:$G$12</c:f>
              <c:numCache>
                <c:formatCode>General</c:formatCode>
                <c:ptCount val="6"/>
                <c:pt idx="0">
                  <c:v>20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37-4A4F-89C0-32CB9DD03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807512"/>
        <c:axId val="442808168"/>
      </c:scatterChart>
      <c:valAx>
        <c:axId val="442807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808168"/>
        <c:crosses val="autoZero"/>
        <c:crossBetween val="midCat"/>
      </c:valAx>
      <c:valAx>
        <c:axId val="44280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807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EDC1-5357-4705-9578-6BC8CFC3C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8E6B3-E286-425B-91F2-887FE5344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9E16D-EEAA-4AB7-8F23-BB097CBB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5DA3-DD31-426E-8FEA-D64B9FE5EE92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2E4DD-112C-49BA-B083-39FE309B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EB9D-24CF-43A3-953B-B365F24C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EDDB-3879-4B58-B3F0-F330378CD5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DE20-775C-4717-83E9-67FF20CE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F189A-5EA1-4416-976C-931FE8CE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ABBB6-BCF2-4041-835C-398E7700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5DA3-DD31-426E-8FEA-D64B9FE5EE92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94C1-395E-4693-892E-A3969264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56851-02D5-46D6-BE47-206C0386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EDDB-3879-4B58-B3F0-F330378CD5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64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A32ED-4CAC-4E09-813C-066A64341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85F07-BEB0-4FE9-B096-B1E7C5FEC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E720B-5224-4AA3-933B-45A69B9B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5DA3-DD31-426E-8FEA-D64B9FE5EE92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EB8AA-7DD9-447E-B5CC-767E9EA0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08DB1-E6A7-4D17-82F8-53860ED1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EDDB-3879-4B58-B3F0-F330378CD5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83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E8C4-BCCC-48D1-BD66-2008C7BF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90C3-23B2-4DED-A358-312E4DF8F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24B78-CF78-40E5-BA5A-35B4C1CF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5DA3-DD31-426E-8FEA-D64B9FE5EE92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8BC5C-A15D-4B25-832F-93725625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72859-C821-48F8-A6CB-5673CF9C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EDDB-3879-4B58-B3F0-F330378CD5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78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08E79-1344-4F3F-8DCD-AF5A4D01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A74BD-48E5-4DAF-A963-A53FEFBFA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CA2EE-997C-433D-B9FF-89F6E576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5DA3-DD31-426E-8FEA-D64B9FE5EE92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98725-F5F4-4A16-AD20-5DC14A6F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A73C6-C41C-4979-8E13-E0431B97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EDDB-3879-4B58-B3F0-F330378CD5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62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76C5-D6E3-4F3D-9E03-468AA3CB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DC970-5F7E-424B-BF35-C0A63E432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B2D9D-9C36-4A52-942F-85827D7BE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B2A3F-1919-4BCF-B625-94ED1C83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5DA3-DD31-426E-8FEA-D64B9FE5EE92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28E28-59AC-4248-BE57-1E77B492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8A40B-668F-45C5-BE1B-E350A17E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EDDB-3879-4B58-B3F0-F330378CD5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365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BB9A-0A61-4225-82A0-AD52B841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7E9E6-DC7C-4808-9BCC-56CC556D9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FAD65-9525-4C97-AC6E-A4341C27E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F9074-3804-48B4-A061-42C3FA3EC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BD7757-E6BB-4DD0-AA4F-42A71061C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A4C57D-3F8A-4D1F-ADA6-1C6AF7F5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5DA3-DD31-426E-8FEA-D64B9FE5EE92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4262E-6935-4DCD-B73C-8E595C37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410312-C81D-43B0-BCDE-4269D211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EDDB-3879-4B58-B3F0-F330378CD5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779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A067-F527-468F-9182-91BA8062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8BDAC-C383-4626-8284-FE7C22D5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5DA3-DD31-426E-8FEA-D64B9FE5EE92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734A9-394D-4A7F-9A37-D582DBE3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0ABC-B7EA-4773-B127-B2603BE2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EDDB-3879-4B58-B3F0-F330378CD5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354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AA02F-1D1C-42B6-B84D-9183D94B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5DA3-DD31-426E-8FEA-D64B9FE5EE92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25AFC9-0C5B-48C1-ABB7-97D5D321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BAF86-B8D8-4FF9-B1B1-D573343F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EDDB-3879-4B58-B3F0-F330378CD5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10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4A06-D39D-4D0B-8ACA-565CD430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F335A-3577-4911-A194-47144DB1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0CF50-F958-4D83-8FE0-16947B927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CFBD2-C158-4213-8AC7-4F36C9A4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5DA3-DD31-426E-8FEA-D64B9FE5EE92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F031B-38AB-495B-8C35-E9D18672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6F308-F9C3-4348-AEA4-B5E06C4E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EDDB-3879-4B58-B3F0-F330378CD5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085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52A7-3D81-452C-AE4E-EBE94675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00BA64-9B41-4C5E-B60A-EFC6F038D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69FB6-9EE5-41DF-B015-55544337F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2FB15-87B3-494F-825E-06922F94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5DA3-DD31-426E-8FEA-D64B9FE5EE92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28E2F-B43B-4D14-8D5F-D1A31A61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821C9-ECD0-4D8D-A74B-8546DBF0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EDDB-3879-4B58-B3F0-F330378CD5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237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9D1F65-DA56-4DEA-A752-19859A9E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0C594-9299-4191-9CE1-03F05AE5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3660C-6F4B-4775-B127-B014D4B58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5DA3-DD31-426E-8FEA-D64B9FE5EE92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BFBD5-3766-419F-9C87-9C20AC37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E9105-F921-401C-9259-A9DEC9BB6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8EDDB-3879-4B58-B3F0-F330378CD5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096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5DB76398-5569-42A0-8B84-FA01DD2D43EE}"/>
              </a:ext>
            </a:extLst>
          </p:cNvPr>
          <p:cNvSpPr txBox="1"/>
          <p:nvPr/>
        </p:nvSpPr>
        <p:spPr>
          <a:xfrm>
            <a:off x="3590925" y="1028700"/>
            <a:ext cx="3829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/>
              <a:t>Top 10 of Australian chemicals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4DC7E2-8D55-4274-BA65-AE9E8DAE1CBB}"/>
              </a:ext>
            </a:extLst>
          </p:cNvPr>
          <p:cNvSpPr txBox="1"/>
          <p:nvPr/>
        </p:nvSpPr>
        <p:spPr>
          <a:xfrm>
            <a:off x="3590925" y="3695700"/>
            <a:ext cx="3829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/>
              <a:t>Top 10 of Australian chemical companies.</a:t>
            </a:r>
          </a:p>
        </p:txBody>
      </p:sp>
    </p:spTree>
    <p:extLst>
      <p:ext uri="{BB962C8B-B14F-4D97-AF65-F5344CB8AC3E}">
        <p14:creationId xmlns:p14="http://schemas.microsoft.com/office/powerpoint/2010/main" val="86258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3DEED5-AF03-4D74-9C5F-C27EC4D25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4" y="400050"/>
            <a:ext cx="3087221" cy="3257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475F7-A479-4009-A41B-96D76CE8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6" y="538162"/>
            <a:ext cx="7981950" cy="5058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125DD3-7AA7-4E4C-9623-60CE090D5BCA}"/>
              </a:ext>
            </a:extLst>
          </p:cNvPr>
          <p:cNvSpPr txBox="1"/>
          <p:nvPr/>
        </p:nvSpPr>
        <p:spPr>
          <a:xfrm>
            <a:off x="608479" y="4838700"/>
            <a:ext cx="2991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/>
              <a:t>Graph likely to have a gradient close to 0.</a:t>
            </a:r>
          </a:p>
          <a:p>
            <a:r>
              <a:rPr lang="en-AU" sz="2200" dirty="0"/>
              <a:t>C-H bonds stronger than C- O bonds</a:t>
            </a:r>
          </a:p>
        </p:txBody>
      </p:sp>
    </p:spTree>
    <p:extLst>
      <p:ext uri="{BB962C8B-B14F-4D97-AF65-F5344CB8AC3E}">
        <p14:creationId xmlns:p14="http://schemas.microsoft.com/office/powerpoint/2010/main" val="300003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F96C8-5EA7-4A5D-9D7E-3B72CAE90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176337"/>
            <a:ext cx="66579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0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BB73D1-4782-4AC7-9008-D8BF7A9B6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028700"/>
            <a:ext cx="90487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9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5F791-5BBC-4735-8824-DA5A9A77E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276350"/>
            <a:ext cx="85629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78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73E3E2-FBFE-4600-97A6-D698343F3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795337"/>
            <a:ext cx="62865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7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693A1-F8E6-464D-86B2-F094216FE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2466975"/>
            <a:ext cx="11401425" cy="1924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5D0132-6491-4396-99A0-543F1A5A158C}"/>
              </a:ext>
            </a:extLst>
          </p:cNvPr>
          <p:cNvSpPr txBox="1"/>
          <p:nvPr/>
        </p:nvSpPr>
        <p:spPr>
          <a:xfrm>
            <a:off x="3495675" y="1171575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Tasmania</a:t>
            </a:r>
          </a:p>
        </p:txBody>
      </p:sp>
    </p:spTree>
    <p:extLst>
      <p:ext uri="{BB962C8B-B14F-4D97-AF65-F5344CB8AC3E}">
        <p14:creationId xmlns:p14="http://schemas.microsoft.com/office/powerpoint/2010/main" val="89582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FE622B-23CA-445E-9A34-AC3CEF129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971550"/>
            <a:ext cx="2371725" cy="2762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43228A-A798-4CE8-9750-6418B3455278}"/>
              </a:ext>
            </a:extLst>
          </p:cNvPr>
          <p:cNvSpPr txBox="1"/>
          <p:nvPr/>
        </p:nvSpPr>
        <p:spPr>
          <a:xfrm>
            <a:off x="5772149" y="942974"/>
            <a:ext cx="50577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/>
              <a:t>Burning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600" dirty="0"/>
              <a:t>Half an almond held vertical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600" dirty="0"/>
              <a:t>Savoy cracker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600" dirty="0"/>
              <a:t>Water cracker held vertical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600" dirty="0"/>
              <a:t>Wooden dowel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600" dirty="0"/>
              <a:t>No coal</a:t>
            </a:r>
          </a:p>
        </p:txBody>
      </p:sp>
    </p:spTree>
    <p:extLst>
      <p:ext uri="{BB962C8B-B14F-4D97-AF65-F5344CB8AC3E}">
        <p14:creationId xmlns:p14="http://schemas.microsoft.com/office/powerpoint/2010/main" val="1881639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B5C5A3-A696-43F1-871A-195F25FF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158240"/>
            <a:ext cx="8010525" cy="5000625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8796BAA-D040-47E3-A058-917CFFB0687A}"/>
              </a:ext>
            </a:extLst>
          </p:cNvPr>
          <p:cNvSpPr/>
          <p:nvPr/>
        </p:nvSpPr>
        <p:spPr>
          <a:xfrm>
            <a:off x="9083040" y="1097280"/>
            <a:ext cx="167640" cy="3215640"/>
          </a:xfrm>
          <a:custGeom>
            <a:avLst/>
            <a:gdLst>
              <a:gd name="connsiteX0" fmla="*/ 91440 w 167640"/>
              <a:gd name="connsiteY0" fmla="*/ 0 h 3215640"/>
              <a:gd name="connsiteX1" fmla="*/ 106680 w 167640"/>
              <a:gd name="connsiteY1" fmla="*/ 106680 h 3215640"/>
              <a:gd name="connsiteX2" fmla="*/ 121920 w 167640"/>
              <a:gd name="connsiteY2" fmla="*/ 167640 h 3215640"/>
              <a:gd name="connsiteX3" fmla="*/ 106680 w 167640"/>
              <a:gd name="connsiteY3" fmla="*/ 944880 h 3215640"/>
              <a:gd name="connsiteX4" fmla="*/ 76200 w 167640"/>
              <a:gd name="connsiteY4" fmla="*/ 1036320 h 3215640"/>
              <a:gd name="connsiteX5" fmla="*/ 60960 w 167640"/>
              <a:gd name="connsiteY5" fmla="*/ 1082040 h 3215640"/>
              <a:gd name="connsiteX6" fmla="*/ 45720 w 167640"/>
              <a:gd name="connsiteY6" fmla="*/ 1188720 h 3215640"/>
              <a:gd name="connsiteX7" fmla="*/ 76200 w 167640"/>
              <a:gd name="connsiteY7" fmla="*/ 1706880 h 3215640"/>
              <a:gd name="connsiteX8" fmla="*/ 106680 w 167640"/>
              <a:gd name="connsiteY8" fmla="*/ 1844040 h 3215640"/>
              <a:gd name="connsiteX9" fmla="*/ 121920 w 167640"/>
              <a:gd name="connsiteY9" fmla="*/ 2026920 h 3215640"/>
              <a:gd name="connsiteX10" fmla="*/ 152400 w 167640"/>
              <a:gd name="connsiteY10" fmla="*/ 2133600 h 3215640"/>
              <a:gd name="connsiteX11" fmla="*/ 167640 w 167640"/>
              <a:gd name="connsiteY11" fmla="*/ 2194560 h 3215640"/>
              <a:gd name="connsiteX12" fmla="*/ 152400 w 167640"/>
              <a:gd name="connsiteY12" fmla="*/ 2377440 h 3215640"/>
              <a:gd name="connsiteX13" fmla="*/ 121920 w 167640"/>
              <a:gd name="connsiteY13" fmla="*/ 2529840 h 3215640"/>
              <a:gd name="connsiteX14" fmla="*/ 30480 w 167640"/>
              <a:gd name="connsiteY14" fmla="*/ 2667000 h 3215640"/>
              <a:gd name="connsiteX15" fmla="*/ 0 w 167640"/>
              <a:gd name="connsiteY15" fmla="*/ 2712720 h 3215640"/>
              <a:gd name="connsiteX16" fmla="*/ 30480 w 167640"/>
              <a:gd name="connsiteY16" fmla="*/ 3063240 h 3215640"/>
              <a:gd name="connsiteX17" fmla="*/ 15240 w 167640"/>
              <a:gd name="connsiteY17" fmla="*/ 3215640 h 321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640" h="3215640">
                <a:moveTo>
                  <a:pt x="91440" y="0"/>
                </a:moveTo>
                <a:cubicBezTo>
                  <a:pt x="96520" y="35560"/>
                  <a:pt x="100254" y="71338"/>
                  <a:pt x="106680" y="106680"/>
                </a:cubicBezTo>
                <a:cubicBezTo>
                  <a:pt x="110427" y="127288"/>
                  <a:pt x="121920" y="146695"/>
                  <a:pt x="121920" y="167640"/>
                </a:cubicBezTo>
                <a:cubicBezTo>
                  <a:pt x="121920" y="426770"/>
                  <a:pt x="120300" y="686108"/>
                  <a:pt x="106680" y="944880"/>
                </a:cubicBezTo>
                <a:cubicBezTo>
                  <a:pt x="104991" y="976964"/>
                  <a:pt x="86360" y="1005840"/>
                  <a:pt x="76200" y="1036320"/>
                </a:cubicBezTo>
                <a:lnTo>
                  <a:pt x="60960" y="1082040"/>
                </a:lnTo>
                <a:cubicBezTo>
                  <a:pt x="55880" y="1117600"/>
                  <a:pt x="44844" y="1152810"/>
                  <a:pt x="45720" y="1188720"/>
                </a:cubicBezTo>
                <a:cubicBezTo>
                  <a:pt x="49939" y="1361687"/>
                  <a:pt x="62930" y="1534371"/>
                  <a:pt x="76200" y="1706880"/>
                </a:cubicBezTo>
                <a:cubicBezTo>
                  <a:pt x="78350" y="1734827"/>
                  <a:pt x="99064" y="1813576"/>
                  <a:pt x="106680" y="1844040"/>
                </a:cubicBezTo>
                <a:cubicBezTo>
                  <a:pt x="111760" y="1905000"/>
                  <a:pt x="114333" y="1966221"/>
                  <a:pt x="121920" y="2026920"/>
                </a:cubicBezTo>
                <a:cubicBezTo>
                  <a:pt x="127214" y="2069269"/>
                  <a:pt x="141153" y="2094236"/>
                  <a:pt x="152400" y="2133600"/>
                </a:cubicBezTo>
                <a:cubicBezTo>
                  <a:pt x="158154" y="2153739"/>
                  <a:pt x="162560" y="2174240"/>
                  <a:pt x="167640" y="2194560"/>
                </a:cubicBezTo>
                <a:cubicBezTo>
                  <a:pt x="162560" y="2255520"/>
                  <a:pt x="158804" y="2316605"/>
                  <a:pt x="152400" y="2377440"/>
                </a:cubicBezTo>
                <a:cubicBezTo>
                  <a:pt x="149843" y="2401731"/>
                  <a:pt x="141831" y="2494000"/>
                  <a:pt x="121920" y="2529840"/>
                </a:cubicBezTo>
                <a:lnTo>
                  <a:pt x="30480" y="2667000"/>
                </a:lnTo>
                <a:lnTo>
                  <a:pt x="0" y="2712720"/>
                </a:lnTo>
                <a:cubicBezTo>
                  <a:pt x="10160" y="2829560"/>
                  <a:pt x="45027" y="2946865"/>
                  <a:pt x="30480" y="3063240"/>
                </a:cubicBezTo>
                <a:cubicBezTo>
                  <a:pt x="13980" y="3195242"/>
                  <a:pt x="15240" y="3144204"/>
                  <a:pt x="15240" y="321564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1808EA8-6C03-4A77-98C3-7EDFCF820EEE}"/>
              </a:ext>
            </a:extLst>
          </p:cNvPr>
          <p:cNvSpPr/>
          <p:nvPr/>
        </p:nvSpPr>
        <p:spPr>
          <a:xfrm>
            <a:off x="5882640" y="5074920"/>
            <a:ext cx="45719" cy="670560"/>
          </a:xfrm>
          <a:custGeom>
            <a:avLst/>
            <a:gdLst>
              <a:gd name="connsiteX0" fmla="*/ 91440 w 167640"/>
              <a:gd name="connsiteY0" fmla="*/ 0 h 3215640"/>
              <a:gd name="connsiteX1" fmla="*/ 106680 w 167640"/>
              <a:gd name="connsiteY1" fmla="*/ 106680 h 3215640"/>
              <a:gd name="connsiteX2" fmla="*/ 121920 w 167640"/>
              <a:gd name="connsiteY2" fmla="*/ 167640 h 3215640"/>
              <a:gd name="connsiteX3" fmla="*/ 106680 w 167640"/>
              <a:gd name="connsiteY3" fmla="*/ 944880 h 3215640"/>
              <a:gd name="connsiteX4" fmla="*/ 76200 w 167640"/>
              <a:gd name="connsiteY4" fmla="*/ 1036320 h 3215640"/>
              <a:gd name="connsiteX5" fmla="*/ 60960 w 167640"/>
              <a:gd name="connsiteY5" fmla="*/ 1082040 h 3215640"/>
              <a:gd name="connsiteX6" fmla="*/ 45720 w 167640"/>
              <a:gd name="connsiteY6" fmla="*/ 1188720 h 3215640"/>
              <a:gd name="connsiteX7" fmla="*/ 76200 w 167640"/>
              <a:gd name="connsiteY7" fmla="*/ 1706880 h 3215640"/>
              <a:gd name="connsiteX8" fmla="*/ 106680 w 167640"/>
              <a:gd name="connsiteY8" fmla="*/ 1844040 h 3215640"/>
              <a:gd name="connsiteX9" fmla="*/ 121920 w 167640"/>
              <a:gd name="connsiteY9" fmla="*/ 2026920 h 3215640"/>
              <a:gd name="connsiteX10" fmla="*/ 152400 w 167640"/>
              <a:gd name="connsiteY10" fmla="*/ 2133600 h 3215640"/>
              <a:gd name="connsiteX11" fmla="*/ 167640 w 167640"/>
              <a:gd name="connsiteY11" fmla="*/ 2194560 h 3215640"/>
              <a:gd name="connsiteX12" fmla="*/ 152400 w 167640"/>
              <a:gd name="connsiteY12" fmla="*/ 2377440 h 3215640"/>
              <a:gd name="connsiteX13" fmla="*/ 121920 w 167640"/>
              <a:gd name="connsiteY13" fmla="*/ 2529840 h 3215640"/>
              <a:gd name="connsiteX14" fmla="*/ 30480 w 167640"/>
              <a:gd name="connsiteY14" fmla="*/ 2667000 h 3215640"/>
              <a:gd name="connsiteX15" fmla="*/ 0 w 167640"/>
              <a:gd name="connsiteY15" fmla="*/ 2712720 h 3215640"/>
              <a:gd name="connsiteX16" fmla="*/ 30480 w 167640"/>
              <a:gd name="connsiteY16" fmla="*/ 3063240 h 3215640"/>
              <a:gd name="connsiteX17" fmla="*/ 15240 w 167640"/>
              <a:gd name="connsiteY17" fmla="*/ 3215640 h 321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640" h="3215640">
                <a:moveTo>
                  <a:pt x="91440" y="0"/>
                </a:moveTo>
                <a:cubicBezTo>
                  <a:pt x="96520" y="35560"/>
                  <a:pt x="100254" y="71338"/>
                  <a:pt x="106680" y="106680"/>
                </a:cubicBezTo>
                <a:cubicBezTo>
                  <a:pt x="110427" y="127288"/>
                  <a:pt x="121920" y="146695"/>
                  <a:pt x="121920" y="167640"/>
                </a:cubicBezTo>
                <a:cubicBezTo>
                  <a:pt x="121920" y="426770"/>
                  <a:pt x="120300" y="686108"/>
                  <a:pt x="106680" y="944880"/>
                </a:cubicBezTo>
                <a:cubicBezTo>
                  <a:pt x="104991" y="976964"/>
                  <a:pt x="86360" y="1005840"/>
                  <a:pt x="76200" y="1036320"/>
                </a:cubicBezTo>
                <a:lnTo>
                  <a:pt x="60960" y="1082040"/>
                </a:lnTo>
                <a:cubicBezTo>
                  <a:pt x="55880" y="1117600"/>
                  <a:pt x="44844" y="1152810"/>
                  <a:pt x="45720" y="1188720"/>
                </a:cubicBezTo>
                <a:cubicBezTo>
                  <a:pt x="49939" y="1361687"/>
                  <a:pt x="62930" y="1534371"/>
                  <a:pt x="76200" y="1706880"/>
                </a:cubicBezTo>
                <a:cubicBezTo>
                  <a:pt x="78350" y="1734827"/>
                  <a:pt x="99064" y="1813576"/>
                  <a:pt x="106680" y="1844040"/>
                </a:cubicBezTo>
                <a:cubicBezTo>
                  <a:pt x="111760" y="1905000"/>
                  <a:pt x="114333" y="1966221"/>
                  <a:pt x="121920" y="2026920"/>
                </a:cubicBezTo>
                <a:cubicBezTo>
                  <a:pt x="127214" y="2069269"/>
                  <a:pt x="141153" y="2094236"/>
                  <a:pt x="152400" y="2133600"/>
                </a:cubicBezTo>
                <a:cubicBezTo>
                  <a:pt x="158154" y="2153739"/>
                  <a:pt x="162560" y="2174240"/>
                  <a:pt x="167640" y="2194560"/>
                </a:cubicBezTo>
                <a:cubicBezTo>
                  <a:pt x="162560" y="2255520"/>
                  <a:pt x="158804" y="2316605"/>
                  <a:pt x="152400" y="2377440"/>
                </a:cubicBezTo>
                <a:cubicBezTo>
                  <a:pt x="149843" y="2401731"/>
                  <a:pt x="141831" y="2494000"/>
                  <a:pt x="121920" y="2529840"/>
                </a:cubicBezTo>
                <a:lnTo>
                  <a:pt x="30480" y="2667000"/>
                </a:lnTo>
                <a:lnTo>
                  <a:pt x="0" y="2712720"/>
                </a:lnTo>
                <a:cubicBezTo>
                  <a:pt x="10160" y="2829560"/>
                  <a:pt x="45027" y="2946865"/>
                  <a:pt x="30480" y="3063240"/>
                </a:cubicBezTo>
                <a:cubicBezTo>
                  <a:pt x="13980" y="3195242"/>
                  <a:pt x="15240" y="3144204"/>
                  <a:pt x="15240" y="321564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FE5FC4F-31F4-4238-82E0-7B81ADC74D50}"/>
              </a:ext>
            </a:extLst>
          </p:cNvPr>
          <p:cNvSpPr/>
          <p:nvPr/>
        </p:nvSpPr>
        <p:spPr>
          <a:xfrm flipH="1">
            <a:off x="3032759" y="5196840"/>
            <a:ext cx="106681" cy="670560"/>
          </a:xfrm>
          <a:custGeom>
            <a:avLst/>
            <a:gdLst>
              <a:gd name="connsiteX0" fmla="*/ 91440 w 167640"/>
              <a:gd name="connsiteY0" fmla="*/ 0 h 3215640"/>
              <a:gd name="connsiteX1" fmla="*/ 106680 w 167640"/>
              <a:gd name="connsiteY1" fmla="*/ 106680 h 3215640"/>
              <a:gd name="connsiteX2" fmla="*/ 121920 w 167640"/>
              <a:gd name="connsiteY2" fmla="*/ 167640 h 3215640"/>
              <a:gd name="connsiteX3" fmla="*/ 106680 w 167640"/>
              <a:gd name="connsiteY3" fmla="*/ 944880 h 3215640"/>
              <a:gd name="connsiteX4" fmla="*/ 76200 w 167640"/>
              <a:gd name="connsiteY4" fmla="*/ 1036320 h 3215640"/>
              <a:gd name="connsiteX5" fmla="*/ 60960 w 167640"/>
              <a:gd name="connsiteY5" fmla="*/ 1082040 h 3215640"/>
              <a:gd name="connsiteX6" fmla="*/ 45720 w 167640"/>
              <a:gd name="connsiteY6" fmla="*/ 1188720 h 3215640"/>
              <a:gd name="connsiteX7" fmla="*/ 76200 w 167640"/>
              <a:gd name="connsiteY7" fmla="*/ 1706880 h 3215640"/>
              <a:gd name="connsiteX8" fmla="*/ 106680 w 167640"/>
              <a:gd name="connsiteY8" fmla="*/ 1844040 h 3215640"/>
              <a:gd name="connsiteX9" fmla="*/ 121920 w 167640"/>
              <a:gd name="connsiteY9" fmla="*/ 2026920 h 3215640"/>
              <a:gd name="connsiteX10" fmla="*/ 152400 w 167640"/>
              <a:gd name="connsiteY10" fmla="*/ 2133600 h 3215640"/>
              <a:gd name="connsiteX11" fmla="*/ 167640 w 167640"/>
              <a:gd name="connsiteY11" fmla="*/ 2194560 h 3215640"/>
              <a:gd name="connsiteX12" fmla="*/ 152400 w 167640"/>
              <a:gd name="connsiteY12" fmla="*/ 2377440 h 3215640"/>
              <a:gd name="connsiteX13" fmla="*/ 121920 w 167640"/>
              <a:gd name="connsiteY13" fmla="*/ 2529840 h 3215640"/>
              <a:gd name="connsiteX14" fmla="*/ 30480 w 167640"/>
              <a:gd name="connsiteY14" fmla="*/ 2667000 h 3215640"/>
              <a:gd name="connsiteX15" fmla="*/ 0 w 167640"/>
              <a:gd name="connsiteY15" fmla="*/ 2712720 h 3215640"/>
              <a:gd name="connsiteX16" fmla="*/ 30480 w 167640"/>
              <a:gd name="connsiteY16" fmla="*/ 3063240 h 3215640"/>
              <a:gd name="connsiteX17" fmla="*/ 15240 w 167640"/>
              <a:gd name="connsiteY17" fmla="*/ 3215640 h 321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640" h="3215640">
                <a:moveTo>
                  <a:pt x="91440" y="0"/>
                </a:moveTo>
                <a:cubicBezTo>
                  <a:pt x="96520" y="35560"/>
                  <a:pt x="100254" y="71338"/>
                  <a:pt x="106680" y="106680"/>
                </a:cubicBezTo>
                <a:cubicBezTo>
                  <a:pt x="110427" y="127288"/>
                  <a:pt x="121920" y="146695"/>
                  <a:pt x="121920" y="167640"/>
                </a:cubicBezTo>
                <a:cubicBezTo>
                  <a:pt x="121920" y="426770"/>
                  <a:pt x="120300" y="686108"/>
                  <a:pt x="106680" y="944880"/>
                </a:cubicBezTo>
                <a:cubicBezTo>
                  <a:pt x="104991" y="976964"/>
                  <a:pt x="86360" y="1005840"/>
                  <a:pt x="76200" y="1036320"/>
                </a:cubicBezTo>
                <a:lnTo>
                  <a:pt x="60960" y="1082040"/>
                </a:lnTo>
                <a:cubicBezTo>
                  <a:pt x="55880" y="1117600"/>
                  <a:pt x="44844" y="1152810"/>
                  <a:pt x="45720" y="1188720"/>
                </a:cubicBezTo>
                <a:cubicBezTo>
                  <a:pt x="49939" y="1361687"/>
                  <a:pt x="62930" y="1534371"/>
                  <a:pt x="76200" y="1706880"/>
                </a:cubicBezTo>
                <a:cubicBezTo>
                  <a:pt x="78350" y="1734827"/>
                  <a:pt x="99064" y="1813576"/>
                  <a:pt x="106680" y="1844040"/>
                </a:cubicBezTo>
                <a:cubicBezTo>
                  <a:pt x="111760" y="1905000"/>
                  <a:pt x="114333" y="1966221"/>
                  <a:pt x="121920" y="2026920"/>
                </a:cubicBezTo>
                <a:cubicBezTo>
                  <a:pt x="127214" y="2069269"/>
                  <a:pt x="141153" y="2094236"/>
                  <a:pt x="152400" y="2133600"/>
                </a:cubicBezTo>
                <a:cubicBezTo>
                  <a:pt x="158154" y="2153739"/>
                  <a:pt x="162560" y="2174240"/>
                  <a:pt x="167640" y="2194560"/>
                </a:cubicBezTo>
                <a:cubicBezTo>
                  <a:pt x="162560" y="2255520"/>
                  <a:pt x="158804" y="2316605"/>
                  <a:pt x="152400" y="2377440"/>
                </a:cubicBezTo>
                <a:cubicBezTo>
                  <a:pt x="149843" y="2401731"/>
                  <a:pt x="141831" y="2494000"/>
                  <a:pt x="121920" y="2529840"/>
                </a:cubicBezTo>
                <a:lnTo>
                  <a:pt x="30480" y="2667000"/>
                </a:lnTo>
                <a:lnTo>
                  <a:pt x="0" y="2712720"/>
                </a:lnTo>
                <a:cubicBezTo>
                  <a:pt x="10160" y="2829560"/>
                  <a:pt x="45027" y="2946865"/>
                  <a:pt x="30480" y="3063240"/>
                </a:cubicBezTo>
                <a:cubicBezTo>
                  <a:pt x="13980" y="3195242"/>
                  <a:pt x="15240" y="3144204"/>
                  <a:pt x="15240" y="321564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2D45AA8-E2E6-4ACE-8C7F-4839A2992330}"/>
              </a:ext>
            </a:extLst>
          </p:cNvPr>
          <p:cNvSpPr/>
          <p:nvPr/>
        </p:nvSpPr>
        <p:spPr>
          <a:xfrm>
            <a:off x="9022080" y="5196840"/>
            <a:ext cx="45719" cy="670560"/>
          </a:xfrm>
          <a:custGeom>
            <a:avLst/>
            <a:gdLst>
              <a:gd name="connsiteX0" fmla="*/ 91440 w 167640"/>
              <a:gd name="connsiteY0" fmla="*/ 0 h 3215640"/>
              <a:gd name="connsiteX1" fmla="*/ 106680 w 167640"/>
              <a:gd name="connsiteY1" fmla="*/ 106680 h 3215640"/>
              <a:gd name="connsiteX2" fmla="*/ 121920 w 167640"/>
              <a:gd name="connsiteY2" fmla="*/ 167640 h 3215640"/>
              <a:gd name="connsiteX3" fmla="*/ 106680 w 167640"/>
              <a:gd name="connsiteY3" fmla="*/ 944880 h 3215640"/>
              <a:gd name="connsiteX4" fmla="*/ 76200 w 167640"/>
              <a:gd name="connsiteY4" fmla="*/ 1036320 h 3215640"/>
              <a:gd name="connsiteX5" fmla="*/ 60960 w 167640"/>
              <a:gd name="connsiteY5" fmla="*/ 1082040 h 3215640"/>
              <a:gd name="connsiteX6" fmla="*/ 45720 w 167640"/>
              <a:gd name="connsiteY6" fmla="*/ 1188720 h 3215640"/>
              <a:gd name="connsiteX7" fmla="*/ 76200 w 167640"/>
              <a:gd name="connsiteY7" fmla="*/ 1706880 h 3215640"/>
              <a:gd name="connsiteX8" fmla="*/ 106680 w 167640"/>
              <a:gd name="connsiteY8" fmla="*/ 1844040 h 3215640"/>
              <a:gd name="connsiteX9" fmla="*/ 121920 w 167640"/>
              <a:gd name="connsiteY9" fmla="*/ 2026920 h 3215640"/>
              <a:gd name="connsiteX10" fmla="*/ 152400 w 167640"/>
              <a:gd name="connsiteY10" fmla="*/ 2133600 h 3215640"/>
              <a:gd name="connsiteX11" fmla="*/ 167640 w 167640"/>
              <a:gd name="connsiteY11" fmla="*/ 2194560 h 3215640"/>
              <a:gd name="connsiteX12" fmla="*/ 152400 w 167640"/>
              <a:gd name="connsiteY12" fmla="*/ 2377440 h 3215640"/>
              <a:gd name="connsiteX13" fmla="*/ 121920 w 167640"/>
              <a:gd name="connsiteY13" fmla="*/ 2529840 h 3215640"/>
              <a:gd name="connsiteX14" fmla="*/ 30480 w 167640"/>
              <a:gd name="connsiteY14" fmla="*/ 2667000 h 3215640"/>
              <a:gd name="connsiteX15" fmla="*/ 0 w 167640"/>
              <a:gd name="connsiteY15" fmla="*/ 2712720 h 3215640"/>
              <a:gd name="connsiteX16" fmla="*/ 30480 w 167640"/>
              <a:gd name="connsiteY16" fmla="*/ 3063240 h 3215640"/>
              <a:gd name="connsiteX17" fmla="*/ 15240 w 167640"/>
              <a:gd name="connsiteY17" fmla="*/ 3215640 h 321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640" h="3215640">
                <a:moveTo>
                  <a:pt x="91440" y="0"/>
                </a:moveTo>
                <a:cubicBezTo>
                  <a:pt x="96520" y="35560"/>
                  <a:pt x="100254" y="71338"/>
                  <a:pt x="106680" y="106680"/>
                </a:cubicBezTo>
                <a:cubicBezTo>
                  <a:pt x="110427" y="127288"/>
                  <a:pt x="121920" y="146695"/>
                  <a:pt x="121920" y="167640"/>
                </a:cubicBezTo>
                <a:cubicBezTo>
                  <a:pt x="121920" y="426770"/>
                  <a:pt x="120300" y="686108"/>
                  <a:pt x="106680" y="944880"/>
                </a:cubicBezTo>
                <a:cubicBezTo>
                  <a:pt x="104991" y="976964"/>
                  <a:pt x="86360" y="1005840"/>
                  <a:pt x="76200" y="1036320"/>
                </a:cubicBezTo>
                <a:lnTo>
                  <a:pt x="60960" y="1082040"/>
                </a:lnTo>
                <a:cubicBezTo>
                  <a:pt x="55880" y="1117600"/>
                  <a:pt x="44844" y="1152810"/>
                  <a:pt x="45720" y="1188720"/>
                </a:cubicBezTo>
                <a:cubicBezTo>
                  <a:pt x="49939" y="1361687"/>
                  <a:pt x="62930" y="1534371"/>
                  <a:pt x="76200" y="1706880"/>
                </a:cubicBezTo>
                <a:cubicBezTo>
                  <a:pt x="78350" y="1734827"/>
                  <a:pt x="99064" y="1813576"/>
                  <a:pt x="106680" y="1844040"/>
                </a:cubicBezTo>
                <a:cubicBezTo>
                  <a:pt x="111760" y="1905000"/>
                  <a:pt x="114333" y="1966221"/>
                  <a:pt x="121920" y="2026920"/>
                </a:cubicBezTo>
                <a:cubicBezTo>
                  <a:pt x="127214" y="2069269"/>
                  <a:pt x="141153" y="2094236"/>
                  <a:pt x="152400" y="2133600"/>
                </a:cubicBezTo>
                <a:cubicBezTo>
                  <a:pt x="158154" y="2153739"/>
                  <a:pt x="162560" y="2174240"/>
                  <a:pt x="167640" y="2194560"/>
                </a:cubicBezTo>
                <a:cubicBezTo>
                  <a:pt x="162560" y="2255520"/>
                  <a:pt x="158804" y="2316605"/>
                  <a:pt x="152400" y="2377440"/>
                </a:cubicBezTo>
                <a:cubicBezTo>
                  <a:pt x="149843" y="2401731"/>
                  <a:pt x="141831" y="2494000"/>
                  <a:pt x="121920" y="2529840"/>
                </a:cubicBezTo>
                <a:lnTo>
                  <a:pt x="30480" y="2667000"/>
                </a:lnTo>
                <a:lnTo>
                  <a:pt x="0" y="2712720"/>
                </a:lnTo>
                <a:cubicBezTo>
                  <a:pt x="10160" y="2829560"/>
                  <a:pt x="45027" y="2946865"/>
                  <a:pt x="30480" y="3063240"/>
                </a:cubicBezTo>
                <a:cubicBezTo>
                  <a:pt x="13980" y="3195242"/>
                  <a:pt x="15240" y="3144204"/>
                  <a:pt x="15240" y="321564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185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6ECF03-289A-4B9E-9DDC-697007BEB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271462"/>
            <a:ext cx="91249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8A6878-EECD-421B-8C11-142FC31EA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447675"/>
            <a:ext cx="93345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5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3B300D-27A4-4654-984F-1EB503FD64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2444" y="921384"/>
            <a:ext cx="7056755" cy="39173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4E9E07-E1CA-4547-B5D0-8C36CAD49BC9}"/>
              </a:ext>
            </a:extLst>
          </p:cNvPr>
          <p:cNvSpPr txBox="1"/>
          <p:nvPr/>
        </p:nvSpPr>
        <p:spPr>
          <a:xfrm>
            <a:off x="1620519" y="5324475"/>
            <a:ext cx="77139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 err="1"/>
              <a:t>Kahoot</a:t>
            </a:r>
            <a:r>
              <a:rPr lang="en-AU" sz="2600" dirty="0"/>
              <a:t> statistics</a:t>
            </a:r>
          </a:p>
          <a:p>
            <a:r>
              <a:rPr lang="en-AU" sz="2600" dirty="0" err="1"/>
              <a:t>Kahoot</a:t>
            </a:r>
            <a:r>
              <a:rPr lang="en-AU" sz="2600" dirty="0"/>
              <a:t> for homework (</a:t>
            </a:r>
            <a:r>
              <a:rPr lang="en-AU" sz="2600" dirty="0" err="1"/>
              <a:t>Quizziz</a:t>
            </a:r>
            <a:r>
              <a:rPr lang="en-AU" sz="2600" dirty="0"/>
              <a:t> does this)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2207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A7CC9B-9516-4CA0-BBFB-D0A7AEC64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742950"/>
            <a:ext cx="91821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66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AFDA41-4ED2-4E71-B83A-1504750A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514350"/>
            <a:ext cx="104108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85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E631BC-B04D-4500-9C1E-1846A0FF4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428750"/>
            <a:ext cx="2762250" cy="339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411325-AC05-40E2-BD50-CC80074E922D}"/>
              </a:ext>
            </a:extLst>
          </p:cNvPr>
          <p:cNvSpPr txBox="1"/>
          <p:nvPr/>
        </p:nvSpPr>
        <p:spPr>
          <a:xfrm>
            <a:off x="809625" y="5114925"/>
            <a:ext cx="271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Not this!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F710F-921A-4ED1-9D53-7BB6766A4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37" y="1452562"/>
            <a:ext cx="4238625" cy="2447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9D2B0E-60FC-4664-A0EF-8DE92FE35529}"/>
              </a:ext>
            </a:extLst>
          </p:cNvPr>
          <p:cNvSpPr txBox="1"/>
          <p:nvPr/>
        </p:nvSpPr>
        <p:spPr>
          <a:xfrm>
            <a:off x="6510336" y="4006930"/>
            <a:ext cx="3476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Same size beaker</a:t>
            </a:r>
          </a:p>
          <a:p>
            <a:r>
              <a:rPr lang="en-AU" sz="2400" dirty="0"/>
              <a:t>Same depth</a:t>
            </a:r>
          </a:p>
          <a:p>
            <a:r>
              <a:rPr lang="en-AU" sz="2400" dirty="0"/>
              <a:t>Same separation</a:t>
            </a:r>
          </a:p>
          <a:p>
            <a:r>
              <a:rPr lang="en-AU" sz="2400" dirty="0"/>
              <a:t>AC current best</a:t>
            </a:r>
          </a:p>
          <a:p>
            <a:r>
              <a:rPr lang="en-AU" sz="2400" dirty="0"/>
              <a:t>Electrodes held in retort</a:t>
            </a:r>
          </a:p>
        </p:txBody>
      </p:sp>
    </p:spTree>
    <p:extLst>
      <p:ext uri="{BB962C8B-B14F-4D97-AF65-F5344CB8AC3E}">
        <p14:creationId xmlns:p14="http://schemas.microsoft.com/office/powerpoint/2010/main" val="3347655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94A299-CB9D-4449-BC0A-BFF2093D7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3762375"/>
            <a:ext cx="7477125" cy="2228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FB8AFB-9A18-4483-957E-8F3552BB1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5" y="866775"/>
            <a:ext cx="9644614" cy="2447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E0A7E0-E21E-47C2-B169-DF4DB4FCACED}"/>
              </a:ext>
            </a:extLst>
          </p:cNvPr>
          <p:cNvSpPr txBox="1"/>
          <p:nvPr/>
        </p:nvSpPr>
        <p:spPr>
          <a:xfrm>
            <a:off x="9083040" y="3314700"/>
            <a:ext cx="24841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r>
              <a:rPr lang="en-AU" sz="2800" dirty="0"/>
              <a:t>Q = </a:t>
            </a:r>
            <a:r>
              <a:rPr lang="en-AU" sz="2800" u="sng" dirty="0"/>
              <a:t>[Ox]</a:t>
            </a:r>
          </a:p>
          <a:p>
            <a:r>
              <a:rPr lang="en-AU" sz="2800" dirty="0"/>
              <a:t>       [Red]</a:t>
            </a:r>
          </a:p>
        </p:txBody>
      </p:sp>
    </p:spTree>
    <p:extLst>
      <p:ext uri="{BB962C8B-B14F-4D97-AF65-F5344CB8AC3E}">
        <p14:creationId xmlns:p14="http://schemas.microsoft.com/office/powerpoint/2010/main" val="4014786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A7235-952E-43E8-8F4F-68266CBF1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885825"/>
            <a:ext cx="90106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31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C478D1-0E5B-4732-9775-36204FD69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271587"/>
            <a:ext cx="92773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63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D865F8-15BA-4675-80A7-6C900DE46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228600"/>
            <a:ext cx="106870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15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BA2E1F-6F80-4D3B-9822-427ACC4776D4}"/>
              </a:ext>
            </a:extLst>
          </p:cNvPr>
          <p:cNvSpPr txBox="1"/>
          <p:nvPr/>
        </p:nvSpPr>
        <p:spPr>
          <a:xfrm>
            <a:off x="6224588" y="352425"/>
            <a:ext cx="4814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800" dirty="0"/>
              <a:t>ASR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800" dirty="0"/>
              <a:t>Monsanto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800" dirty="0"/>
              <a:t>BASF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800" dirty="0" err="1"/>
              <a:t>Hoersch</a:t>
            </a:r>
            <a:endParaRPr lang="en-AU" sz="3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800" dirty="0"/>
              <a:t>Olympic tyres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800" dirty="0"/>
              <a:t>Dunlop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800" dirty="0"/>
              <a:t>Nicholas aspirin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800" dirty="0"/>
              <a:t>Conveyor belts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800" dirty="0"/>
              <a:t>Oil refinery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3B4223-A6AC-46CA-A4FF-1B05F858C648}"/>
              </a:ext>
            </a:extLst>
          </p:cNvPr>
          <p:cNvSpPr txBox="1"/>
          <p:nvPr/>
        </p:nvSpPr>
        <p:spPr>
          <a:xfrm>
            <a:off x="771525" y="933450"/>
            <a:ext cx="3829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/>
              <a:t>Top 10 of Australian chemicals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7988C7-8619-47DC-9921-0EA714472732}"/>
              </a:ext>
            </a:extLst>
          </p:cNvPr>
          <p:cNvSpPr txBox="1"/>
          <p:nvPr/>
        </p:nvSpPr>
        <p:spPr>
          <a:xfrm>
            <a:off x="771525" y="3276600"/>
            <a:ext cx="3829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/>
              <a:t>Top 10 of Australian chemical companies.</a:t>
            </a:r>
          </a:p>
        </p:txBody>
      </p:sp>
    </p:spTree>
    <p:extLst>
      <p:ext uri="{BB962C8B-B14F-4D97-AF65-F5344CB8AC3E}">
        <p14:creationId xmlns:p14="http://schemas.microsoft.com/office/powerpoint/2010/main" val="37287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0484D7-7367-4A36-AA31-6C84D66BD760}"/>
              </a:ext>
            </a:extLst>
          </p:cNvPr>
          <p:cNvSpPr txBox="1"/>
          <p:nvPr/>
        </p:nvSpPr>
        <p:spPr>
          <a:xfrm>
            <a:off x="2600325" y="1352550"/>
            <a:ext cx="5181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/>
              <a:t>Qenos</a:t>
            </a:r>
            <a:endParaRPr lang="en-AU" sz="2800" dirty="0"/>
          </a:p>
          <a:p>
            <a:r>
              <a:rPr lang="en-AU" sz="2800" dirty="0"/>
              <a:t>Orica</a:t>
            </a:r>
          </a:p>
          <a:p>
            <a:r>
              <a:rPr lang="en-AU" sz="2800" dirty="0"/>
              <a:t>Mining</a:t>
            </a:r>
          </a:p>
          <a:p>
            <a:r>
              <a:rPr lang="en-AU" sz="2800" dirty="0"/>
              <a:t>Cheese and butter</a:t>
            </a:r>
          </a:p>
          <a:p>
            <a:r>
              <a:rPr lang="en-AU" sz="2800" dirty="0"/>
              <a:t>wine and beer</a:t>
            </a:r>
          </a:p>
          <a:p>
            <a:r>
              <a:rPr lang="en-AU" sz="2800" dirty="0"/>
              <a:t>Tea-tree oil</a:t>
            </a:r>
          </a:p>
          <a:p>
            <a:r>
              <a:rPr lang="en-AU" sz="2800" dirty="0"/>
              <a:t>Pathology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3362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FCD219-0DA7-4D7F-AD50-803B4EDD8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047750"/>
            <a:ext cx="9286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6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887C40-9012-4A4F-BD92-0CF0323A37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87169" y="1205230"/>
            <a:ext cx="7971155" cy="47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73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6D5C07-C966-4F6C-828C-8079531C6A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30" y="782954"/>
            <a:ext cx="3798570" cy="2950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8D5DBF-943F-41FB-B9F5-90FEBE3C18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89270" y="2258376"/>
            <a:ext cx="502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01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5DC8E2-1403-4B90-B7DB-742CF9FA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676275"/>
            <a:ext cx="964882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35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439706-812C-497A-AF68-9276FA4EE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742950"/>
            <a:ext cx="91725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07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8A2764-4C17-4FDA-B0C6-669F1EE14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80975"/>
            <a:ext cx="965835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68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CBC7D3-C7FD-4D20-9A01-94161CB79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352425"/>
            <a:ext cx="100203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50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1016F3-C588-4977-8E2E-3D889570A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114300"/>
            <a:ext cx="1025842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69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BEF915-C623-45CA-A92D-F4A40D29A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757237"/>
            <a:ext cx="931545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14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CF3974-26FE-438D-92DC-FAFBF30E7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66675"/>
            <a:ext cx="102489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01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BCDABD-6A8A-4875-B841-DFF50CCF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319087"/>
            <a:ext cx="100107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0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8B1B73-4C81-4461-A321-D2E2E74243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" y="778827"/>
            <a:ext cx="2784476" cy="3688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5E54B8-6686-4831-B5CE-43522C60C9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25" y="778827"/>
            <a:ext cx="2889250" cy="394557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518F078-1AAA-4CF7-A4D9-9C5927B1A0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19261"/>
              </p:ext>
            </p:extLst>
          </p:nvPr>
        </p:nvGraphicFramePr>
        <p:xfrm>
          <a:off x="6686549" y="914400"/>
          <a:ext cx="4733925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96E92AC-CDDC-4968-AD95-9B10CDAC92AD}"/>
              </a:ext>
            </a:extLst>
          </p:cNvPr>
          <p:cNvSpPr txBox="1"/>
          <p:nvPr/>
        </p:nvSpPr>
        <p:spPr>
          <a:xfrm>
            <a:off x="6964680" y="4724398"/>
            <a:ext cx="405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Quantitative Benedict’s reagent</a:t>
            </a:r>
          </a:p>
        </p:txBody>
      </p:sp>
    </p:spTree>
    <p:extLst>
      <p:ext uri="{BB962C8B-B14F-4D97-AF65-F5344CB8AC3E}">
        <p14:creationId xmlns:p14="http://schemas.microsoft.com/office/powerpoint/2010/main" val="310956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ACCDE-F958-486E-A48F-23B67B88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033462"/>
            <a:ext cx="64674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01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C958EC-9DC0-496D-9E7E-FEDAC0F97A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16082" y="938212"/>
            <a:ext cx="375983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4C9421-E35B-49D2-BC63-1DADACC9EB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9240" y="701041"/>
            <a:ext cx="8109585" cy="548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0E4F95-8013-489A-8FFD-1F90EAF52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745824"/>
              </p:ext>
            </p:extLst>
          </p:nvPr>
        </p:nvGraphicFramePr>
        <p:xfrm>
          <a:off x="2028825" y="350521"/>
          <a:ext cx="6459855" cy="6126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3046">
                  <a:extLst>
                    <a:ext uri="{9D8B030D-6E8A-4147-A177-3AD203B41FA5}">
                      <a16:colId xmlns:a16="http://schemas.microsoft.com/office/drawing/2014/main" val="466815622"/>
                    </a:ext>
                  </a:extLst>
                </a:gridCol>
                <a:gridCol w="2153046">
                  <a:extLst>
                    <a:ext uri="{9D8B030D-6E8A-4147-A177-3AD203B41FA5}">
                      <a16:colId xmlns:a16="http://schemas.microsoft.com/office/drawing/2014/main" val="53388091"/>
                    </a:ext>
                  </a:extLst>
                </a:gridCol>
                <a:gridCol w="2153763">
                  <a:extLst>
                    <a:ext uri="{9D8B030D-6E8A-4147-A177-3AD203B41FA5}">
                      <a16:colId xmlns:a16="http://schemas.microsoft.com/office/drawing/2014/main" val="452909134"/>
                    </a:ext>
                  </a:extLst>
                </a:gridCol>
              </a:tblGrid>
              <a:tr h="249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5" marR="67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Unit 3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5" marR="67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Unit 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5" marR="67275" marT="0" marB="0"/>
                </a:tc>
                <a:extLst>
                  <a:ext uri="{0D108BD9-81ED-4DB2-BD59-A6C34878D82A}">
                    <a16:rowId xmlns:a16="http://schemas.microsoft.com/office/drawing/2014/main" val="343870533"/>
                  </a:ext>
                </a:extLst>
              </a:tr>
              <a:tr h="2938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AOS 1: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5" marR="67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Report on a laboratory investigation: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Combustion of alcohols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effectLst/>
                        </a:rPr>
                        <a:t>Experimental procedure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100">
                          <a:effectLst/>
                        </a:rPr>
                        <a:t>∆H vs molar mass of alcohols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                                 50 marks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5" marR="67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Structured questions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Ethanol properties and reactions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                                  15 marks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Response to structured questions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Instrumentation and structure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Propanone, </a:t>
                      </a:r>
                      <a:r>
                        <a:rPr lang="en-AU" sz="1100" dirty="0" err="1">
                          <a:effectLst/>
                        </a:rPr>
                        <a:t>propanamine</a:t>
                      </a:r>
                      <a:endParaRPr lang="en-A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                                 15 marks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5" marR="67275" marT="0" marB="0"/>
                </a:tc>
                <a:extLst>
                  <a:ext uri="{0D108BD9-81ED-4DB2-BD59-A6C34878D82A}">
                    <a16:rowId xmlns:a16="http://schemas.microsoft.com/office/drawing/2014/main" val="3317025932"/>
                  </a:ext>
                </a:extLst>
              </a:tr>
              <a:tr h="2154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AOS 2: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5" marR="67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Report on a student investigation: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Reaction rate of iron solutions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25 marks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Response to structured questions: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Equilibrium graphs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25 marks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5" marR="672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Laboratory Investigation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Reactions of glucose and other simple sugars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                                  30 marks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5" marR="67275" marT="0" marB="0"/>
                </a:tc>
                <a:extLst>
                  <a:ext uri="{0D108BD9-81ED-4DB2-BD59-A6C34878D82A}">
                    <a16:rowId xmlns:a16="http://schemas.microsoft.com/office/drawing/2014/main" val="2457368378"/>
                  </a:ext>
                </a:extLst>
              </a:tr>
              <a:tr h="78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Poster</a:t>
                      </a:r>
                      <a:endParaRPr lang="en-A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5" marR="672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Reactivity of metals and relationship to electrochemical series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                                                                                              30 marks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5" marR="67275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93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43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DF8855-366D-4797-B89E-C2F757B43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128"/>
            <a:ext cx="11731177" cy="390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EA7A08-5A32-4C65-B5A1-29CAE99B21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76587" y="990600"/>
            <a:ext cx="6481763" cy="125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1F2A70-EF20-447B-B5F6-0379C34B5B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30245" y="2751772"/>
            <a:ext cx="6323330" cy="15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945A34-A697-44E0-A2F6-757E7E5DE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762000"/>
            <a:ext cx="96393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4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200</Words>
  <Application>Microsoft Office PowerPoint</Application>
  <PresentationFormat>Widescreen</PresentationFormat>
  <Paragraphs>80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37</cp:revision>
  <dcterms:created xsi:type="dcterms:W3CDTF">2018-02-09T01:31:12Z</dcterms:created>
  <dcterms:modified xsi:type="dcterms:W3CDTF">2018-02-12T11:13:05Z</dcterms:modified>
</cp:coreProperties>
</file>