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58" r:id="rId6"/>
    <p:sldId id="260" r:id="rId7"/>
    <p:sldId id="264" r:id="rId8"/>
    <p:sldId id="262"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114" d="100"/>
          <a:sy n="114"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07C5-7171-421A-A77E-28A6C262A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C258FC5-D274-4C80-8B5A-6D03B645A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63FB29B-211E-4155-9A68-6E9F5A543E64}"/>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CA11020A-AC43-4AA2-9D8A-1A77BAD568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D33FBA-2EB7-45EB-A310-E9AD3E197A90}"/>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46445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FEAB-798C-4A4F-98D7-F7F145E4FE3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28872C-0901-4E22-BA8B-8EF62EA20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5CA326-8462-4A77-924A-2661858143F5}"/>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CFA9B38E-2D86-4C1E-B712-DDDBE1081B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2CB309-35D5-4530-B799-6753DDD1792C}"/>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381363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A9DF6E-4AF6-487B-94E8-6D6F954089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0E9ED6D-2A20-4F6C-AB8D-F58D8D15A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8C994A-4DA0-4F46-B6C1-E6F09371F900}"/>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FD32D23C-EF9E-4116-BC67-66F9D5178A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45B456-7758-4138-AECF-7EB3C7306848}"/>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86513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BAF8-6954-466D-B714-5F74671DC2C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D782F1-935F-47A3-802D-B1EF1A17F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DF39F2-F482-4616-A78C-D8665F008CA9}"/>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4DF15B0D-C387-495B-AB03-5235E45BDB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62B2FA-C0FC-4481-9D1C-AF53517CD258}"/>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12602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9B32-62CB-4895-AE1A-A16A96E50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198DB32-6CEA-438D-9D7D-0651EAC03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A9534-97F9-4C9B-8970-4B23E7319C2A}"/>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3477C77D-B774-43BF-A674-599322D289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9826F9-2BFC-42FE-A307-26E246F9841E}"/>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368799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38CC-2AB3-4718-94E6-37D5203EA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233C5F8-B39D-4766-9A0B-6B9C1D1DA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BCF9A79-71D0-48B0-9AB5-9F0803904F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51EBAB5-BB3F-4074-8E2B-433117F4911D}"/>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6" name="Footer Placeholder 5">
            <a:extLst>
              <a:ext uri="{FF2B5EF4-FFF2-40B4-BE49-F238E27FC236}">
                <a16:creationId xmlns:a16="http://schemas.microsoft.com/office/drawing/2014/main" id="{66028318-264B-450A-8E2D-BE991276C91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E1DE9E-6548-41BD-9FC9-872DFE193A53}"/>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20904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B1B2-677D-43C6-852E-294454FD3B1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99D93B-2BE1-49E5-91E2-9A306DBC6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2A8D58-05E8-49C6-941D-CD488DFF6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457C777-67B0-4AFC-AD4E-4C2A99156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6F368D-C1BB-4A73-9FB0-72537F01BD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535C473-58BA-43F3-BC9F-400647262A18}"/>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8" name="Footer Placeholder 7">
            <a:extLst>
              <a:ext uri="{FF2B5EF4-FFF2-40B4-BE49-F238E27FC236}">
                <a16:creationId xmlns:a16="http://schemas.microsoft.com/office/drawing/2014/main" id="{B04277FB-583C-401E-821B-800EF6B085B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122CAA-29FF-420B-B1AC-BC37598891D4}"/>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84013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2651-409D-424A-BB79-15D73C2B2D6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D183EAB-9955-456A-929C-35F61C26E4A2}"/>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4" name="Footer Placeholder 3">
            <a:extLst>
              <a:ext uri="{FF2B5EF4-FFF2-40B4-BE49-F238E27FC236}">
                <a16:creationId xmlns:a16="http://schemas.microsoft.com/office/drawing/2014/main" id="{7B0E159E-073A-4FBC-8B83-56F7B2E4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F911B19-D164-4657-A197-65D9122E99EB}"/>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213239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AAFE4-7E8F-49BC-8CCE-C50ACA29DC07}"/>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3" name="Footer Placeholder 2">
            <a:extLst>
              <a:ext uri="{FF2B5EF4-FFF2-40B4-BE49-F238E27FC236}">
                <a16:creationId xmlns:a16="http://schemas.microsoft.com/office/drawing/2014/main" id="{9C43006F-456C-4937-829A-EB5DB7C48F9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2039BE-BA30-43A3-9246-D956CBDE3A76}"/>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245979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6BB7-A710-454E-AC4B-CBB7A7C31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BD2163-7D0C-44EE-A49E-3FAB3A490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6A288BD-8A79-4671-850C-F91A311AA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CDC1B-16B4-4835-8426-7C98CD8A422F}"/>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6" name="Footer Placeholder 5">
            <a:extLst>
              <a:ext uri="{FF2B5EF4-FFF2-40B4-BE49-F238E27FC236}">
                <a16:creationId xmlns:a16="http://schemas.microsoft.com/office/drawing/2014/main" id="{E5E5BF75-566C-4DE1-9DA6-7C3728F1EC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300FC1-EB2E-4590-898A-5E557EDFEC7C}"/>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15779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4477-C4E2-4DD3-A9A1-451D5340C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2D1AD4A-B912-4DF7-8C2B-7F902C169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22C7608-4423-4114-AA1E-60C458B1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38FBA-3763-407A-93AF-5AD2D43698A5}"/>
              </a:ext>
            </a:extLst>
          </p:cNvPr>
          <p:cNvSpPr>
            <a:spLocks noGrp="1"/>
          </p:cNvSpPr>
          <p:nvPr>
            <p:ph type="dt" sz="half" idx="10"/>
          </p:nvPr>
        </p:nvSpPr>
        <p:spPr/>
        <p:txBody>
          <a:bodyPr/>
          <a:lstStyle/>
          <a:p>
            <a:fld id="{8EDBC2CE-D728-482E-B3D0-FE419DD41AE2}" type="datetimeFigureOut">
              <a:rPr lang="en-AU" smtClean="0"/>
              <a:t>26/08/2019</a:t>
            </a:fld>
            <a:endParaRPr lang="en-AU"/>
          </a:p>
        </p:txBody>
      </p:sp>
      <p:sp>
        <p:nvSpPr>
          <p:cNvPr id="6" name="Footer Placeholder 5">
            <a:extLst>
              <a:ext uri="{FF2B5EF4-FFF2-40B4-BE49-F238E27FC236}">
                <a16:creationId xmlns:a16="http://schemas.microsoft.com/office/drawing/2014/main" id="{1700C31F-4851-4515-8F86-1BC6BFAA9D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7BC93D-442C-44D6-99AE-8AEEDC91EEE9}"/>
              </a:ext>
            </a:extLst>
          </p:cNvPr>
          <p:cNvSpPr>
            <a:spLocks noGrp="1"/>
          </p:cNvSpPr>
          <p:nvPr>
            <p:ph type="sldNum" sz="quarter" idx="12"/>
          </p:nvPr>
        </p:nvSpPr>
        <p:spPr/>
        <p:txBody>
          <a:bodyPr/>
          <a:lstStyle/>
          <a:p>
            <a:fld id="{2517ED0B-4379-435D-83ED-5F2DF316F3D1}" type="slidenum">
              <a:rPr lang="en-AU" smtClean="0"/>
              <a:t>‹#›</a:t>
            </a:fld>
            <a:endParaRPr lang="en-AU"/>
          </a:p>
        </p:txBody>
      </p:sp>
    </p:spTree>
    <p:extLst>
      <p:ext uri="{BB962C8B-B14F-4D97-AF65-F5344CB8AC3E}">
        <p14:creationId xmlns:p14="http://schemas.microsoft.com/office/powerpoint/2010/main" val="250023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A090D-9191-426B-A376-0FCA2D490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8E1C3C-2F33-489E-A86A-F2D7E8C64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54F368-E4DA-48E8-8E31-C7ABB0D91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BC2CE-D728-482E-B3D0-FE419DD41AE2}" type="datetimeFigureOut">
              <a:rPr lang="en-AU" smtClean="0"/>
              <a:t>26/08/2019</a:t>
            </a:fld>
            <a:endParaRPr lang="en-AU"/>
          </a:p>
        </p:txBody>
      </p:sp>
      <p:sp>
        <p:nvSpPr>
          <p:cNvPr id="5" name="Footer Placeholder 4">
            <a:extLst>
              <a:ext uri="{FF2B5EF4-FFF2-40B4-BE49-F238E27FC236}">
                <a16:creationId xmlns:a16="http://schemas.microsoft.com/office/drawing/2014/main" id="{A1B2D22D-5185-40C2-BB83-5532AD25B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6B61460-5A7A-4D6A-AE99-DE968379A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7ED0B-4379-435D-83ED-5F2DF316F3D1}" type="slidenum">
              <a:rPr lang="en-AU" smtClean="0"/>
              <a:t>‹#›</a:t>
            </a:fld>
            <a:endParaRPr lang="en-AU"/>
          </a:p>
        </p:txBody>
      </p:sp>
    </p:spTree>
    <p:extLst>
      <p:ext uri="{BB962C8B-B14F-4D97-AF65-F5344CB8AC3E}">
        <p14:creationId xmlns:p14="http://schemas.microsoft.com/office/powerpoint/2010/main" val="340430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BE6BAE3-91DC-4C86-9996-7A07185149AE}"/>
              </a:ext>
            </a:extLst>
          </p:cNvPr>
          <p:cNvSpPr txBox="1">
            <a:spLocks noChangeArrowheads="1"/>
          </p:cNvSpPr>
          <p:nvPr/>
        </p:nvSpPr>
        <p:spPr bwMode="auto">
          <a:xfrm>
            <a:off x="5229225" y="205422"/>
            <a:ext cx="2609850" cy="703580"/>
          </a:xfrm>
          <a:prstGeom prst="rect">
            <a:avLst/>
          </a:prstGeom>
          <a:solidFill>
            <a:schemeClr val="accent4"/>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a:effectLst/>
                <a:latin typeface="Calibri" panose="020F0502020204030204" pitchFamily="34" charset="0"/>
                <a:ea typeface="Calibri" panose="020F0502020204030204" pitchFamily="34" charset="0"/>
                <a:cs typeface="Times New Roman" panose="02020603050405020304" pitchFamily="18" charset="0"/>
              </a:rPr>
              <a:t>Dairy Industry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482812F-CA1D-420B-9685-43A4A84D2A98}"/>
              </a:ext>
            </a:extLst>
          </p:cNvPr>
          <p:cNvPicPr/>
          <p:nvPr/>
        </p:nvPicPr>
        <p:blipFill>
          <a:blip r:embed="rId2">
            <a:extLst>
              <a:ext uri="{28A0092B-C50C-407E-A947-70E740481C1C}">
                <a14:useLocalDpi xmlns:a14="http://schemas.microsoft.com/office/drawing/2010/main" val="0"/>
              </a:ext>
            </a:extLst>
          </a:blip>
          <a:stretch>
            <a:fillRect/>
          </a:stretch>
        </p:blipFill>
        <p:spPr>
          <a:xfrm>
            <a:off x="393065" y="909002"/>
            <a:ext cx="4836160" cy="3062288"/>
          </a:xfrm>
          <a:prstGeom prst="rect">
            <a:avLst/>
          </a:prstGeom>
        </p:spPr>
      </p:pic>
      <p:pic>
        <p:nvPicPr>
          <p:cNvPr id="6" name="Picture 5">
            <a:extLst>
              <a:ext uri="{FF2B5EF4-FFF2-40B4-BE49-F238E27FC236}">
                <a16:creationId xmlns:a16="http://schemas.microsoft.com/office/drawing/2014/main" id="{313519F1-4193-42DD-B83C-82B797560B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00512" y="3971290"/>
            <a:ext cx="7477125" cy="2590800"/>
          </a:xfrm>
          <a:prstGeom prst="rect">
            <a:avLst/>
          </a:prstGeom>
        </p:spPr>
      </p:pic>
      <p:pic>
        <p:nvPicPr>
          <p:cNvPr id="7" name="Picture 6">
            <a:extLst>
              <a:ext uri="{FF2B5EF4-FFF2-40B4-BE49-F238E27FC236}">
                <a16:creationId xmlns:a16="http://schemas.microsoft.com/office/drawing/2014/main" id="{AD3C9FA2-D45A-4639-877A-87BF127651B5}"/>
              </a:ext>
            </a:extLst>
          </p:cNvPr>
          <p:cNvPicPr>
            <a:picLocks noChangeAspect="1"/>
          </p:cNvPicPr>
          <p:nvPr/>
        </p:nvPicPr>
        <p:blipFill>
          <a:blip r:embed="rId4"/>
          <a:stretch>
            <a:fillRect/>
          </a:stretch>
        </p:blipFill>
        <p:spPr>
          <a:xfrm>
            <a:off x="7038975" y="1052762"/>
            <a:ext cx="3762377" cy="2376238"/>
          </a:xfrm>
          <a:prstGeom prst="rect">
            <a:avLst/>
          </a:prstGeom>
        </p:spPr>
      </p:pic>
      <p:pic>
        <p:nvPicPr>
          <p:cNvPr id="8" name="Picture 7">
            <a:extLst>
              <a:ext uri="{FF2B5EF4-FFF2-40B4-BE49-F238E27FC236}">
                <a16:creationId xmlns:a16="http://schemas.microsoft.com/office/drawing/2014/main" id="{CA9E2174-C238-45C2-8816-0A51BE9A765B}"/>
              </a:ext>
            </a:extLst>
          </p:cNvPr>
          <p:cNvPicPr>
            <a:picLocks noChangeAspect="1"/>
          </p:cNvPicPr>
          <p:nvPr/>
        </p:nvPicPr>
        <p:blipFill>
          <a:blip r:embed="rId5"/>
          <a:stretch>
            <a:fillRect/>
          </a:stretch>
        </p:blipFill>
        <p:spPr>
          <a:xfrm>
            <a:off x="195262" y="4483846"/>
            <a:ext cx="3814763" cy="2078244"/>
          </a:xfrm>
          <a:prstGeom prst="rect">
            <a:avLst/>
          </a:prstGeom>
        </p:spPr>
      </p:pic>
      <p:sp>
        <p:nvSpPr>
          <p:cNvPr id="9" name="Text Box 2">
            <a:extLst>
              <a:ext uri="{FF2B5EF4-FFF2-40B4-BE49-F238E27FC236}">
                <a16:creationId xmlns:a16="http://schemas.microsoft.com/office/drawing/2014/main" id="{18C33050-59A4-4038-BAD6-D292C1A084DC}"/>
              </a:ext>
            </a:extLst>
          </p:cNvPr>
          <p:cNvSpPr txBox="1">
            <a:spLocks noChangeArrowheads="1"/>
          </p:cNvSpPr>
          <p:nvPr/>
        </p:nvSpPr>
        <p:spPr bwMode="auto">
          <a:xfrm>
            <a:off x="5286375" y="1063847"/>
            <a:ext cx="1695450" cy="265175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dirty="0" err="1">
                <a:effectLst/>
                <a:latin typeface="Calibri" panose="020F0502020204030204" pitchFamily="34" charset="0"/>
                <a:ea typeface="Calibri" panose="020F0502020204030204" pitchFamily="34" charset="0"/>
                <a:cs typeface="Times New Roman" panose="02020603050405020304" pitchFamily="18" charset="0"/>
              </a:rPr>
              <a:t>Sungold</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000" dirty="0">
                <a:latin typeface="Calibri" panose="020F0502020204030204" pitchFamily="34" charset="0"/>
                <a:ea typeface="Calibri" panose="020F0502020204030204" pitchFamily="34" charset="0"/>
                <a:cs typeface="Times New Roman" panose="02020603050405020304" pitchFamily="18" charset="0"/>
              </a:rPr>
              <a:t>Pura</a:t>
            </a:r>
          </a:p>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Bega</a:t>
            </a:r>
          </a:p>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Fonterra</a:t>
            </a:r>
          </a:p>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4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3867EE-39E5-4B2D-ABB7-2A51E23953B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24104" y="421578"/>
            <a:ext cx="3503660" cy="3130267"/>
          </a:xfrm>
          <a:prstGeom prst="rect">
            <a:avLst/>
          </a:prstGeom>
        </p:spPr>
      </p:pic>
      <p:sp>
        <p:nvSpPr>
          <p:cNvPr id="4" name="Text Box 2">
            <a:extLst>
              <a:ext uri="{FF2B5EF4-FFF2-40B4-BE49-F238E27FC236}">
                <a16:creationId xmlns:a16="http://schemas.microsoft.com/office/drawing/2014/main" id="{4DFCCD0D-734B-45B8-8F94-6C99A2E034C6}"/>
              </a:ext>
            </a:extLst>
          </p:cNvPr>
          <p:cNvSpPr txBox="1">
            <a:spLocks noChangeArrowheads="1"/>
          </p:cNvSpPr>
          <p:nvPr/>
        </p:nvSpPr>
        <p:spPr bwMode="auto">
          <a:xfrm>
            <a:off x="7923776" y="4095296"/>
            <a:ext cx="3203988" cy="2168437"/>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AU" sz="2400" dirty="0">
                <a:effectLst/>
                <a:latin typeface="Arial Narrow" panose="020B0606020202030204" pitchFamily="34" charset="0"/>
                <a:ea typeface="Calibri" panose="020F0502020204030204" pitchFamily="34" charset="0"/>
                <a:cs typeface="Times New Roman" panose="02020603050405020304" pitchFamily="18" charset="0"/>
              </a:rPr>
              <a:t>Live cultures (</a:t>
            </a:r>
            <a:r>
              <a:rPr lang="en-AU" sz="2400" dirty="0">
                <a:effectLst/>
                <a:latin typeface="Calibri" panose="020F0502020204030204" pitchFamily="34" charset="0"/>
                <a:ea typeface="Calibri" panose="020F0502020204030204" pitchFamily="34" charset="0"/>
                <a:cs typeface="Times New Roman" panose="02020603050405020304" pitchFamily="18" charset="0"/>
              </a:rPr>
              <a:t>lactobacillus bulgaricus) </a:t>
            </a:r>
            <a:r>
              <a:rPr lang="en-AU" sz="2400" dirty="0">
                <a:effectLst/>
                <a:latin typeface="Arial Narrow" panose="020B0606020202030204" pitchFamily="34" charset="0"/>
                <a:ea typeface="Calibri" panose="020F0502020204030204" pitchFamily="34" charset="0"/>
                <a:cs typeface="Times New Roman" panose="02020603050405020304" pitchFamily="18" charset="0"/>
              </a:rPr>
              <a:t>added to milk lead to the formation of yoghurt.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2DD1FCD-1DB0-4006-A26B-14B378449088}"/>
              </a:ext>
            </a:extLst>
          </p:cNvPr>
          <p:cNvPicPr>
            <a:picLocks noChangeAspect="1"/>
          </p:cNvPicPr>
          <p:nvPr/>
        </p:nvPicPr>
        <p:blipFill>
          <a:blip r:embed="rId3"/>
          <a:stretch>
            <a:fillRect/>
          </a:stretch>
        </p:blipFill>
        <p:spPr>
          <a:xfrm>
            <a:off x="284211" y="311910"/>
            <a:ext cx="6438900" cy="4981575"/>
          </a:xfrm>
          <a:prstGeom prst="rect">
            <a:avLst/>
          </a:prstGeom>
        </p:spPr>
      </p:pic>
    </p:spTree>
    <p:extLst>
      <p:ext uri="{BB962C8B-B14F-4D97-AF65-F5344CB8AC3E}">
        <p14:creationId xmlns:p14="http://schemas.microsoft.com/office/powerpoint/2010/main" val="393604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456E5-F2FA-4D8B-A844-F7072029A6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30868" y="1318552"/>
            <a:ext cx="8978052" cy="4556155"/>
          </a:xfrm>
          <a:prstGeom prst="rect">
            <a:avLst/>
          </a:prstGeom>
        </p:spPr>
      </p:pic>
      <p:sp>
        <p:nvSpPr>
          <p:cNvPr id="3" name="Text Box 2">
            <a:extLst>
              <a:ext uri="{FF2B5EF4-FFF2-40B4-BE49-F238E27FC236}">
                <a16:creationId xmlns:a16="http://schemas.microsoft.com/office/drawing/2014/main" id="{FB6F2F07-8432-4063-AA7C-44ED5E37023A}"/>
              </a:ext>
            </a:extLst>
          </p:cNvPr>
          <p:cNvSpPr txBox="1">
            <a:spLocks noChangeArrowheads="1"/>
          </p:cNvSpPr>
          <p:nvPr/>
        </p:nvSpPr>
        <p:spPr bwMode="auto">
          <a:xfrm>
            <a:off x="1954634" y="368260"/>
            <a:ext cx="5939405" cy="564385"/>
          </a:xfrm>
          <a:prstGeom prst="rect">
            <a:avLst/>
          </a:prstGeom>
          <a:solidFill>
            <a:schemeClr val="accent4"/>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Quality control testing of milk.</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5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41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628BD-4154-4073-88F3-A98B842494AA}"/>
              </a:ext>
            </a:extLst>
          </p:cNvPr>
          <p:cNvPicPr/>
          <p:nvPr/>
        </p:nvPicPr>
        <p:blipFill>
          <a:blip r:embed="rId2">
            <a:extLst>
              <a:ext uri="{28A0092B-C50C-407E-A947-70E740481C1C}">
                <a14:useLocalDpi xmlns:a14="http://schemas.microsoft.com/office/drawing/2010/main" val="0"/>
              </a:ext>
            </a:extLst>
          </a:blip>
          <a:stretch>
            <a:fillRect/>
          </a:stretch>
        </p:blipFill>
        <p:spPr>
          <a:xfrm>
            <a:off x="528637" y="2254567"/>
            <a:ext cx="5062538" cy="3431858"/>
          </a:xfrm>
          <a:prstGeom prst="rect">
            <a:avLst/>
          </a:prstGeom>
        </p:spPr>
      </p:pic>
      <p:pic>
        <p:nvPicPr>
          <p:cNvPr id="4" name="Picture 3">
            <a:extLst>
              <a:ext uri="{FF2B5EF4-FFF2-40B4-BE49-F238E27FC236}">
                <a16:creationId xmlns:a16="http://schemas.microsoft.com/office/drawing/2014/main" id="{734D6D52-86AA-48D8-82E9-AEDB333980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568642"/>
            <a:ext cx="4852987" cy="3683953"/>
          </a:xfrm>
          <a:prstGeom prst="rect">
            <a:avLst/>
          </a:prstGeom>
        </p:spPr>
      </p:pic>
    </p:spTree>
    <p:extLst>
      <p:ext uri="{BB962C8B-B14F-4D97-AF65-F5344CB8AC3E}">
        <p14:creationId xmlns:p14="http://schemas.microsoft.com/office/powerpoint/2010/main" val="243126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8B98A-3F72-4F77-A4E6-D828DAFF4D34}"/>
              </a:ext>
            </a:extLst>
          </p:cNvPr>
          <p:cNvPicPr/>
          <p:nvPr/>
        </p:nvPicPr>
        <p:blipFill>
          <a:blip r:embed="rId2">
            <a:extLst>
              <a:ext uri="{28A0092B-C50C-407E-A947-70E740481C1C}">
                <a14:useLocalDpi xmlns:a14="http://schemas.microsoft.com/office/drawing/2010/main" val="0"/>
              </a:ext>
            </a:extLst>
          </a:blip>
          <a:stretch>
            <a:fillRect/>
          </a:stretch>
        </p:blipFill>
        <p:spPr>
          <a:xfrm>
            <a:off x="628649" y="997743"/>
            <a:ext cx="5467351" cy="3974307"/>
          </a:xfrm>
          <a:prstGeom prst="rect">
            <a:avLst/>
          </a:prstGeom>
        </p:spPr>
      </p:pic>
      <p:sp>
        <p:nvSpPr>
          <p:cNvPr id="5" name="Text Box 2">
            <a:extLst>
              <a:ext uri="{FF2B5EF4-FFF2-40B4-BE49-F238E27FC236}">
                <a16:creationId xmlns:a16="http://schemas.microsoft.com/office/drawing/2014/main" id="{38CCF3F3-BD4A-4AE5-AA14-7EA22FB55FE2}"/>
              </a:ext>
            </a:extLst>
          </p:cNvPr>
          <p:cNvSpPr txBox="1">
            <a:spLocks noChangeArrowheads="1"/>
          </p:cNvSpPr>
          <p:nvPr/>
        </p:nvSpPr>
        <p:spPr bwMode="auto">
          <a:xfrm>
            <a:off x="6588690" y="484176"/>
            <a:ext cx="3462011" cy="4587153"/>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Milk is an oil in water emulsion. The small particles of butterfat are dispersed in water. Some proteins are water soluble while other, less soluble ones are contained with the oil droplets.</a:t>
            </a:r>
          </a:p>
          <a:p>
            <a:pPr>
              <a:lnSpc>
                <a:spcPct val="107000"/>
              </a:lnSpc>
              <a:spcAft>
                <a:spcPts val="80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Natural emulsifiers enable the oil to be stable in water.</a:t>
            </a:r>
          </a:p>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36CCB0E2-CA04-4A29-88F7-8B73B3B51559}"/>
              </a:ext>
            </a:extLst>
          </p:cNvPr>
          <p:cNvSpPr txBox="1">
            <a:spLocks noChangeArrowheads="1"/>
          </p:cNvSpPr>
          <p:nvPr/>
        </p:nvSpPr>
        <p:spPr bwMode="auto">
          <a:xfrm>
            <a:off x="410293" y="5071329"/>
            <a:ext cx="5777565" cy="1295868"/>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An emulsifier is a long molecule with a non-polar segment and a polar end. The polar end sits in water while the non-polar tail is in the oil drop.</a:t>
            </a:r>
          </a:p>
        </p:txBody>
      </p:sp>
    </p:spTree>
    <p:extLst>
      <p:ext uri="{BB962C8B-B14F-4D97-AF65-F5344CB8AC3E}">
        <p14:creationId xmlns:p14="http://schemas.microsoft.com/office/powerpoint/2010/main" val="25385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3CD60-057B-4A8A-8570-5EFF5B6F89B1}"/>
              </a:ext>
            </a:extLst>
          </p:cNvPr>
          <p:cNvPicPr/>
          <p:nvPr/>
        </p:nvPicPr>
        <p:blipFill rotWithShape="1">
          <a:blip r:embed="rId2">
            <a:extLst>
              <a:ext uri="{28A0092B-C50C-407E-A947-70E740481C1C}">
                <a14:useLocalDpi xmlns:a14="http://schemas.microsoft.com/office/drawing/2010/main" val="0"/>
              </a:ext>
            </a:extLst>
          </a:blip>
          <a:srcRect r="12259" b="1660"/>
          <a:stretch/>
        </p:blipFill>
        <p:spPr>
          <a:xfrm>
            <a:off x="3271983" y="1068887"/>
            <a:ext cx="3968061" cy="3540691"/>
          </a:xfrm>
          <a:prstGeom prst="rect">
            <a:avLst/>
          </a:prstGeom>
        </p:spPr>
      </p:pic>
      <p:sp>
        <p:nvSpPr>
          <p:cNvPr id="4" name="Text Box 2">
            <a:extLst>
              <a:ext uri="{FF2B5EF4-FFF2-40B4-BE49-F238E27FC236}">
                <a16:creationId xmlns:a16="http://schemas.microsoft.com/office/drawing/2014/main" id="{1751DEE5-5208-4D9A-951A-DA550656D2AD}"/>
              </a:ext>
            </a:extLst>
          </p:cNvPr>
          <p:cNvSpPr txBox="1">
            <a:spLocks noChangeArrowheads="1"/>
          </p:cNvSpPr>
          <p:nvPr/>
        </p:nvSpPr>
        <p:spPr bwMode="auto">
          <a:xfrm>
            <a:off x="4344549" y="368260"/>
            <a:ext cx="1822928" cy="564385"/>
          </a:xfrm>
          <a:prstGeom prst="rect">
            <a:avLst/>
          </a:prstGeom>
          <a:solidFill>
            <a:schemeClr val="accent4"/>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Lactose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1B547446-4EC4-4D8E-9876-ED440E96ADEE}"/>
              </a:ext>
            </a:extLst>
          </p:cNvPr>
          <p:cNvSpPr txBox="1">
            <a:spLocks noChangeArrowheads="1"/>
          </p:cNvSpPr>
          <p:nvPr/>
        </p:nvSpPr>
        <p:spPr bwMode="auto">
          <a:xfrm>
            <a:off x="1211959" y="4745820"/>
            <a:ext cx="8946649" cy="1810111"/>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Lactose is a disaccharide made from glucose and galactose. It is not as sweet as most disaccharides. A person is lactose intolerant if their body does not produce the enzyme lactase that breaks down the </a:t>
            </a:r>
            <a:r>
              <a:rPr lang="en-AU" sz="2500" dirty="0" err="1">
                <a:effectLst/>
                <a:latin typeface="Arial Narrow" panose="020B0606020202030204" pitchFamily="34" charset="0"/>
                <a:ea typeface="Calibri" panose="020F0502020204030204" pitchFamily="34" charset="0"/>
                <a:cs typeface="Times New Roman" panose="02020603050405020304" pitchFamily="18" charset="0"/>
              </a:rPr>
              <a:t>glycosidic</a:t>
            </a:r>
            <a:r>
              <a:rPr lang="en-AU" sz="2500" dirty="0">
                <a:effectLst/>
                <a:latin typeface="Arial Narrow" panose="020B0606020202030204" pitchFamily="34" charset="0"/>
                <a:ea typeface="Calibri" panose="020F0502020204030204" pitchFamily="34" charset="0"/>
                <a:cs typeface="Times New Roman" panose="02020603050405020304" pitchFamily="18" charset="0"/>
              </a:rPr>
              <a:t> bond </a:t>
            </a:r>
          </a:p>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between the glucose and galactose</a:t>
            </a:r>
            <a:endParaRPr lang="en-AU" sz="25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04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720FA-D594-4974-9402-3B3CF88CF51C}"/>
              </a:ext>
            </a:extLst>
          </p:cNvPr>
          <p:cNvPicPr/>
          <p:nvPr/>
        </p:nvPicPr>
        <p:blipFill rotWithShape="1">
          <a:blip r:embed="rId2">
            <a:extLst>
              <a:ext uri="{28A0092B-C50C-407E-A947-70E740481C1C}">
                <a14:useLocalDpi xmlns:a14="http://schemas.microsoft.com/office/drawing/2010/main" val="0"/>
              </a:ext>
            </a:extLst>
          </a:blip>
          <a:srcRect t="1" r="1755" b="3067"/>
          <a:stretch/>
        </p:blipFill>
        <p:spPr bwMode="auto">
          <a:xfrm>
            <a:off x="904875" y="1280869"/>
            <a:ext cx="6047070" cy="3028084"/>
          </a:xfrm>
          <a:prstGeom prst="rect">
            <a:avLst/>
          </a:prstGeom>
          <a:ln>
            <a:noFill/>
          </a:ln>
          <a:extLst>
            <a:ext uri="{53640926-AAD7-44D8-BBD7-CCE9431645EC}">
              <a14:shadowObscured xmlns:a14="http://schemas.microsoft.com/office/drawing/2010/main"/>
            </a:ext>
          </a:extLst>
        </p:spPr>
      </p:pic>
      <p:sp>
        <p:nvSpPr>
          <p:cNvPr id="3" name="Text Box 2">
            <a:extLst>
              <a:ext uri="{FF2B5EF4-FFF2-40B4-BE49-F238E27FC236}">
                <a16:creationId xmlns:a16="http://schemas.microsoft.com/office/drawing/2014/main" id="{1CD9CE3E-4AA0-4CC5-9EE6-74E9BE201A36}"/>
              </a:ext>
            </a:extLst>
          </p:cNvPr>
          <p:cNvSpPr txBox="1">
            <a:spLocks noChangeArrowheads="1"/>
          </p:cNvSpPr>
          <p:nvPr/>
        </p:nvSpPr>
        <p:spPr bwMode="auto">
          <a:xfrm>
            <a:off x="4344549" y="368260"/>
            <a:ext cx="1822928" cy="564385"/>
          </a:xfrm>
          <a:prstGeom prst="rect">
            <a:avLst/>
          </a:prstGeom>
          <a:solidFill>
            <a:schemeClr val="accent4"/>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Butterfat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B4999CD9-7CB1-4E51-8E51-0F92056EACC9}"/>
              </a:ext>
            </a:extLst>
          </p:cNvPr>
          <p:cNvSpPr txBox="1">
            <a:spLocks noChangeArrowheads="1"/>
          </p:cNvSpPr>
          <p:nvPr/>
        </p:nvSpPr>
        <p:spPr bwMode="auto">
          <a:xfrm>
            <a:off x="1211959" y="4745820"/>
            <a:ext cx="8946649" cy="1295868"/>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Butterfat is typically a triglyceride made from butyric acid, stearic acid and oleic acid. Oleic acid is monounsaturated, with one carbon-to-carbon double bond.</a:t>
            </a:r>
            <a:endParaRPr lang="en-AU" sz="25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52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F78580-26B5-477B-913E-1A73B40BE82D}"/>
              </a:ext>
            </a:extLst>
          </p:cNvPr>
          <p:cNvPicPr/>
          <p:nvPr/>
        </p:nvPicPr>
        <p:blipFill rotWithShape="1">
          <a:blip r:embed="rId2">
            <a:extLst>
              <a:ext uri="{28A0092B-C50C-407E-A947-70E740481C1C}">
                <a14:useLocalDpi xmlns:a14="http://schemas.microsoft.com/office/drawing/2010/main" val="0"/>
              </a:ext>
            </a:extLst>
          </a:blip>
          <a:srcRect r="31795" b="1863"/>
          <a:stretch/>
        </p:blipFill>
        <p:spPr bwMode="auto">
          <a:xfrm>
            <a:off x="1211959" y="694650"/>
            <a:ext cx="6119812" cy="3843338"/>
          </a:xfrm>
          <a:prstGeom prst="rect">
            <a:avLst/>
          </a:prstGeom>
          <a:ln>
            <a:noFill/>
          </a:ln>
          <a:extLst>
            <a:ext uri="{53640926-AAD7-44D8-BBD7-CCE9431645EC}">
              <a14:shadowObscured xmlns:a14="http://schemas.microsoft.com/office/drawing/2010/main"/>
            </a:ext>
          </a:extLst>
        </p:spPr>
      </p:pic>
      <p:sp>
        <p:nvSpPr>
          <p:cNvPr id="3" name="Text Box 2">
            <a:extLst>
              <a:ext uri="{FF2B5EF4-FFF2-40B4-BE49-F238E27FC236}">
                <a16:creationId xmlns:a16="http://schemas.microsoft.com/office/drawing/2014/main" id="{BB815DAB-B21C-4201-9966-C238754386A9}"/>
              </a:ext>
            </a:extLst>
          </p:cNvPr>
          <p:cNvSpPr txBox="1">
            <a:spLocks noChangeArrowheads="1"/>
          </p:cNvSpPr>
          <p:nvPr/>
        </p:nvSpPr>
        <p:spPr bwMode="auto">
          <a:xfrm>
            <a:off x="3331923" y="130265"/>
            <a:ext cx="2948288" cy="564385"/>
          </a:xfrm>
          <a:prstGeom prst="rect">
            <a:avLst/>
          </a:prstGeom>
          <a:solidFill>
            <a:schemeClr val="accent4"/>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3000" dirty="0">
                <a:effectLst/>
                <a:latin typeface="Calibri" panose="020F0502020204030204" pitchFamily="34" charset="0"/>
                <a:ea typeface="Calibri" panose="020F0502020204030204" pitchFamily="34" charset="0"/>
                <a:cs typeface="Times New Roman" panose="02020603050405020304" pitchFamily="18" charset="0"/>
              </a:rPr>
              <a:t>Homogenisation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2BC7CF33-C5AB-4FF1-9674-A3EC189361C7}"/>
              </a:ext>
            </a:extLst>
          </p:cNvPr>
          <p:cNvSpPr txBox="1">
            <a:spLocks noChangeArrowheads="1"/>
          </p:cNvSpPr>
          <p:nvPr/>
        </p:nvSpPr>
        <p:spPr bwMode="auto">
          <a:xfrm>
            <a:off x="375781" y="4537988"/>
            <a:ext cx="9632515" cy="1810111"/>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Australian milk must be pasteurised – this involves heating it to 71 </a:t>
            </a:r>
            <a:r>
              <a:rPr lang="en-AU" sz="1200" dirty="0">
                <a:latin typeface="Arial Narrow" panose="020B0606020202030204" pitchFamily="34" charset="0"/>
                <a:ea typeface="Calibri" panose="020F0502020204030204" pitchFamily="34" charset="0"/>
                <a:cs typeface="Times New Roman" panose="02020603050405020304" pitchFamily="18" charset="0"/>
              </a:rPr>
              <a:t>0</a:t>
            </a:r>
            <a:r>
              <a:rPr lang="en-AU" sz="2500" dirty="0">
                <a:latin typeface="Arial Narrow" panose="020B0606020202030204" pitchFamily="34" charset="0"/>
                <a:ea typeface="Calibri" panose="020F0502020204030204" pitchFamily="34" charset="0"/>
                <a:cs typeface="Times New Roman" panose="02020603050405020304" pitchFamily="18" charset="0"/>
              </a:rPr>
              <a:t>C briefly to ensure certain bacteria are killed.</a:t>
            </a:r>
          </a:p>
          <a:p>
            <a:pPr>
              <a:lnSpc>
                <a:spcPct val="107000"/>
              </a:lnSpc>
              <a:spcAft>
                <a:spcPts val="80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Most milk is also homogenised. This involves breaking the butterfat blobs to a much smaller size so they will not separate as cream if the milk is left standing. </a:t>
            </a:r>
          </a:p>
        </p:txBody>
      </p:sp>
      <p:sp>
        <p:nvSpPr>
          <p:cNvPr id="5" name="Text Box 2">
            <a:extLst>
              <a:ext uri="{FF2B5EF4-FFF2-40B4-BE49-F238E27FC236}">
                <a16:creationId xmlns:a16="http://schemas.microsoft.com/office/drawing/2014/main" id="{61C80E65-CA87-4FAC-AA11-5CAFDCE19CD9}"/>
              </a:ext>
            </a:extLst>
          </p:cNvPr>
          <p:cNvSpPr txBox="1">
            <a:spLocks noChangeArrowheads="1"/>
          </p:cNvSpPr>
          <p:nvPr/>
        </p:nvSpPr>
        <p:spPr bwMode="auto">
          <a:xfrm>
            <a:off x="7875806" y="1451475"/>
            <a:ext cx="3372567" cy="1295868"/>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The molecules are rushed through a small opening to reduce the oil drop size.</a:t>
            </a:r>
            <a:endParaRPr lang="en-AU" sz="25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3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531D1-D194-49AE-ABA1-41E01FC462E0}"/>
              </a:ext>
            </a:extLst>
          </p:cNvPr>
          <p:cNvPicPr>
            <a:picLocks noChangeAspect="1"/>
          </p:cNvPicPr>
          <p:nvPr/>
        </p:nvPicPr>
        <p:blipFill>
          <a:blip r:embed="rId2"/>
          <a:stretch>
            <a:fillRect/>
          </a:stretch>
        </p:blipFill>
        <p:spPr>
          <a:xfrm>
            <a:off x="4746125" y="816312"/>
            <a:ext cx="3000375" cy="2762250"/>
          </a:xfrm>
          <a:prstGeom prst="rect">
            <a:avLst/>
          </a:prstGeom>
        </p:spPr>
      </p:pic>
      <p:pic>
        <p:nvPicPr>
          <p:cNvPr id="4" name="Picture 3">
            <a:extLst>
              <a:ext uri="{FF2B5EF4-FFF2-40B4-BE49-F238E27FC236}">
                <a16:creationId xmlns:a16="http://schemas.microsoft.com/office/drawing/2014/main" id="{118FD76E-2405-4DE1-A101-41F5A3AE5F8E}"/>
              </a:ext>
            </a:extLst>
          </p:cNvPr>
          <p:cNvPicPr>
            <a:picLocks noChangeAspect="1"/>
          </p:cNvPicPr>
          <p:nvPr/>
        </p:nvPicPr>
        <p:blipFill>
          <a:blip r:embed="rId3"/>
          <a:stretch>
            <a:fillRect/>
          </a:stretch>
        </p:blipFill>
        <p:spPr>
          <a:xfrm>
            <a:off x="1618010" y="354817"/>
            <a:ext cx="2181225" cy="3514725"/>
          </a:xfrm>
          <a:prstGeom prst="rect">
            <a:avLst/>
          </a:prstGeom>
        </p:spPr>
      </p:pic>
      <p:sp>
        <p:nvSpPr>
          <p:cNvPr id="5" name="Text Box 2">
            <a:extLst>
              <a:ext uri="{FF2B5EF4-FFF2-40B4-BE49-F238E27FC236}">
                <a16:creationId xmlns:a16="http://schemas.microsoft.com/office/drawing/2014/main" id="{5452AAEF-DE93-46D0-B9DE-C358453B709B}"/>
              </a:ext>
            </a:extLst>
          </p:cNvPr>
          <p:cNvSpPr txBox="1">
            <a:spLocks noChangeArrowheads="1"/>
          </p:cNvSpPr>
          <p:nvPr/>
        </p:nvSpPr>
        <p:spPr bwMode="auto">
          <a:xfrm>
            <a:off x="172299" y="4119519"/>
            <a:ext cx="5401783" cy="1295868"/>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The addition of an acid to milk causes the protein and fat to coagulate as curds, leaving a runny liquid or whey.</a:t>
            </a:r>
            <a:endParaRPr lang="en-AU" sz="25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4BD7DF8C-D323-411B-9BED-F93C363D74FB}"/>
              </a:ext>
            </a:extLst>
          </p:cNvPr>
          <p:cNvSpPr txBox="1">
            <a:spLocks noChangeArrowheads="1"/>
          </p:cNvSpPr>
          <p:nvPr/>
        </p:nvSpPr>
        <p:spPr bwMode="auto">
          <a:xfrm>
            <a:off x="8392767" y="1113272"/>
            <a:ext cx="3673192" cy="170751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AU" sz="2500" dirty="0">
                <a:latin typeface="Arial Narrow" panose="020B0606020202030204" pitchFamily="34" charset="0"/>
                <a:ea typeface="Calibri" panose="020F0502020204030204" pitchFamily="34" charset="0"/>
                <a:cs typeface="Times New Roman" panose="02020603050405020304" pitchFamily="18" charset="0"/>
              </a:rPr>
              <a:t>Centrifuging the milk will separate the cream from the skim milk, making two useful products.</a:t>
            </a:r>
            <a:endParaRPr lang="en-AU" sz="25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82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92147-0189-42A7-A548-6C005D7B7489}"/>
              </a:ext>
            </a:extLst>
          </p:cNvPr>
          <p:cNvPicPr/>
          <p:nvPr/>
        </p:nvPicPr>
        <p:blipFill>
          <a:blip r:embed="rId2">
            <a:extLst>
              <a:ext uri="{28A0092B-C50C-407E-A947-70E740481C1C}">
                <a14:useLocalDpi xmlns:a14="http://schemas.microsoft.com/office/drawing/2010/main" val="0"/>
              </a:ext>
            </a:extLst>
          </a:blip>
          <a:stretch>
            <a:fillRect/>
          </a:stretch>
        </p:blipFill>
        <p:spPr>
          <a:xfrm>
            <a:off x="1018784" y="306537"/>
            <a:ext cx="3671061" cy="2564280"/>
          </a:xfrm>
          <a:prstGeom prst="rect">
            <a:avLst/>
          </a:prstGeom>
        </p:spPr>
      </p:pic>
      <p:pic>
        <p:nvPicPr>
          <p:cNvPr id="5" name="Picture 4">
            <a:extLst>
              <a:ext uri="{FF2B5EF4-FFF2-40B4-BE49-F238E27FC236}">
                <a16:creationId xmlns:a16="http://schemas.microsoft.com/office/drawing/2014/main" id="{2FEC8439-E4B2-4B25-A3DD-179D93EE08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26374" y="391456"/>
            <a:ext cx="4046842" cy="2755303"/>
          </a:xfrm>
          <a:prstGeom prst="rect">
            <a:avLst/>
          </a:prstGeom>
        </p:spPr>
      </p:pic>
      <p:sp>
        <p:nvSpPr>
          <p:cNvPr id="6" name="Text Box 2">
            <a:extLst>
              <a:ext uri="{FF2B5EF4-FFF2-40B4-BE49-F238E27FC236}">
                <a16:creationId xmlns:a16="http://schemas.microsoft.com/office/drawing/2014/main" id="{4F6BD1A3-D2F7-413D-B4D1-580150D50AF6}"/>
              </a:ext>
            </a:extLst>
          </p:cNvPr>
          <p:cNvSpPr txBox="1">
            <a:spLocks noChangeArrowheads="1"/>
          </p:cNvSpPr>
          <p:nvPr/>
        </p:nvSpPr>
        <p:spPr bwMode="auto">
          <a:xfrm>
            <a:off x="5072338" y="391456"/>
            <a:ext cx="1970764" cy="2394441"/>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AU" sz="2400" dirty="0">
                <a:effectLst/>
                <a:latin typeface="Arial Narrow" panose="020B0606020202030204" pitchFamily="34" charset="0"/>
                <a:ea typeface="Calibri" panose="020F0502020204030204" pitchFamily="34" charset="0"/>
                <a:cs typeface="Times New Roman" panose="02020603050405020304" pitchFamily="18" charset="0"/>
              </a:rPr>
              <a:t>Cheese is formed by the addition of enzyme rennin from cow’s stomachs.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A973022-AD84-4DAC-9234-A5E10FB01EFA}"/>
              </a:ext>
            </a:extLst>
          </p:cNvPr>
          <p:cNvPicPr>
            <a:picLocks noChangeAspect="1"/>
          </p:cNvPicPr>
          <p:nvPr/>
        </p:nvPicPr>
        <p:blipFill>
          <a:blip r:embed="rId4"/>
          <a:stretch>
            <a:fillRect/>
          </a:stretch>
        </p:blipFill>
        <p:spPr>
          <a:xfrm>
            <a:off x="2535954" y="3146758"/>
            <a:ext cx="4779246" cy="3464201"/>
          </a:xfrm>
          <a:prstGeom prst="rect">
            <a:avLst/>
          </a:prstGeom>
        </p:spPr>
      </p:pic>
      <p:pic>
        <p:nvPicPr>
          <p:cNvPr id="8" name="Picture 7">
            <a:extLst>
              <a:ext uri="{FF2B5EF4-FFF2-40B4-BE49-F238E27FC236}">
                <a16:creationId xmlns:a16="http://schemas.microsoft.com/office/drawing/2014/main" id="{4E3B7D04-3844-489C-AE54-C2AD0DC2CFE7}"/>
              </a:ext>
            </a:extLst>
          </p:cNvPr>
          <p:cNvPicPr>
            <a:picLocks noChangeAspect="1"/>
          </p:cNvPicPr>
          <p:nvPr/>
        </p:nvPicPr>
        <p:blipFill>
          <a:blip r:embed="rId5"/>
          <a:stretch>
            <a:fillRect/>
          </a:stretch>
        </p:blipFill>
        <p:spPr>
          <a:xfrm>
            <a:off x="7582075" y="3321616"/>
            <a:ext cx="4147942" cy="2908777"/>
          </a:xfrm>
          <a:prstGeom prst="rect">
            <a:avLst/>
          </a:prstGeom>
        </p:spPr>
      </p:pic>
    </p:spTree>
    <p:extLst>
      <p:ext uri="{BB962C8B-B14F-4D97-AF65-F5344CB8AC3E}">
        <p14:creationId xmlns:p14="http://schemas.microsoft.com/office/powerpoint/2010/main" val="245952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4AD53B-BA71-4D53-8F1D-BE078E9AD4F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40286" y="538619"/>
            <a:ext cx="6288064" cy="4459265"/>
          </a:xfrm>
          <a:prstGeom prst="rect">
            <a:avLst/>
          </a:prstGeom>
        </p:spPr>
      </p:pic>
      <p:sp>
        <p:nvSpPr>
          <p:cNvPr id="5" name="Text Box 2">
            <a:extLst>
              <a:ext uri="{FF2B5EF4-FFF2-40B4-BE49-F238E27FC236}">
                <a16:creationId xmlns:a16="http://schemas.microsoft.com/office/drawing/2014/main" id="{5CC8673D-54C2-4E42-9053-895C6BF50C10}"/>
              </a:ext>
            </a:extLst>
          </p:cNvPr>
          <p:cNvSpPr txBox="1">
            <a:spLocks noChangeArrowheads="1"/>
          </p:cNvSpPr>
          <p:nvPr/>
        </p:nvSpPr>
        <p:spPr bwMode="auto">
          <a:xfrm>
            <a:off x="7983190" y="174548"/>
            <a:ext cx="3553281" cy="2260754"/>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AU" sz="2500" dirty="0">
                <a:effectLst/>
                <a:latin typeface="Arial Narrow" panose="020B0606020202030204" pitchFamily="34" charset="0"/>
                <a:ea typeface="Calibri" panose="020F0502020204030204" pitchFamily="34" charset="0"/>
                <a:cs typeface="Times New Roman" panose="02020603050405020304" pitchFamily="18" charset="0"/>
              </a:rPr>
              <a:t>Fetta and ricotta cheeses are made from sheep and goat’s milk. Ricotta is from the whey component and is lower fat.   </a:t>
            </a:r>
            <a:endParaRPr lang="en-AU"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800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324</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O'Shea</dc:creator>
  <cp:lastModifiedBy>Pat O'Shea</cp:lastModifiedBy>
  <cp:revision>9</cp:revision>
  <dcterms:created xsi:type="dcterms:W3CDTF">2019-08-26T04:40:12Z</dcterms:created>
  <dcterms:modified xsi:type="dcterms:W3CDTF">2019-08-26T11:13:57Z</dcterms:modified>
</cp:coreProperties>
</file>