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60" r:id="rId6"/>
    <p:sldId id="264" r:id="rId7"/>
    <p:sldId id="269" r:id="rId8"/>
    <p:sldId id="267" r:id="rId9"/>
    <p:sldId id="261" r:id="rId10"/>
    <p:sldId id="268" r:id="rId11"/>
    <p:sldId id="274" r:id="rId12"/>
    <p:sldId id="265" r:id="rId13"/>
    <p:sldId id="262" r:id="rId14"/>
    <p:sldId id="263" r:id="rId15"/>
    <p:sldId id="266" r:id="rId16"/>
    <p:sldId id="273" r:id="rId17"/>
    <p:sldId id="275" r:id="rId18"/>
    <p:sldId id="276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BEC2C-94F9-4136-AF8B-C2A4F821D443}" v="1" dt="2023-10-30T23:19:51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CA77-55A4-BE4B-2B80-DFEED4CFA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1BD5-23FE-6B32-1C4F-148595696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75E11-7748-3F23-4FCF-26B58386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206CF-7420-3709-A9D9-C35847D2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609BC-8AFC-1057-8FA7-595CCF31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2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6CA6-6AD7-DC9E-73A7-0EB1719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DA72-18EC-9ACA-52BE-E44C2F3B4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AC00-E334-7273-1B1B-FEE51E48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45DE-5E42-EF77-5EA4-BCF82EB5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08A7-A406-470A-6C0F-496C07F9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442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6F30F4-78CB-F570-1B69-498840F66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1A190-98AE-2EBD-7102-80308A4EE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923DE-BE68-9EDC-3429-F504946B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1A3E3-6A3B-879A-9493-5044EB9C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C8C-7FD7-A979-973E-E5FE0075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52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439C-E424-7C8E-72BB-13A4AEB8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9B65-C31A-985F-8FED-763693FD3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8BFF4-FF8D-3724-A47D-83BE9B85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18E5B-F581-2046-CA4F-0237C104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19D1-12CC-BA36-8B0E-D547D607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267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1932-8159-6E29-CC00-AF0F9C8D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FC7B3-3A98-CDCD-B29E-091A9BC7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F8BD1-E4B9-2015-681A-D1A851C8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117E-A121-676B-27B3-D43E9A1F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2F444-F572-DBCD-A6F4-A4DD75D4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418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508D-3B90-EE30-974B-27C9DED2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536B6-E6B2-1D64-891B-449B40DC2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E8E29-232F-96B6-B9B8-33B28075E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BC980-CCAF-38FF-61AF-91E863B6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86C35-51A2-CD35-6A09-33492341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0F2EA-00AC-5CE3-87F3-182192D8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222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7AB1-4733-7BF5-28EA-841D9160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26D9-CA0F-33B4-446F-039C52784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7B185-AE89-0E9C-44F1-9EF0535E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8EF35-CA19-89A2-F811-46B36DB5E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2AE5F-BA17-AD1C-9E08-D654F0812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B38DC-0781-05DA-6151-4ED6DC90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6B45A-D15E-D806-4878-727CAE50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480D5-D959-A0FF-0F5D-F8656EC4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4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4524-0A90-8623-BCA5-5124ACBD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8D5BA8-7437-EB04-830D-9D93EC23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449FB-4AD1-272C-6C83-3BC3460A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CEE7A-4749-A0E3-5910-A841E5AD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64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84D68-FF3D-2D57-2505-354B2F5F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FE5C0-3031-A205-CF08-1D040886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3E0EE-ABD9-B898-DCFC-23C8C340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962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9F745-70E2-A0DA-0B9C-5619B3C62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33E69-7BAB-CB15-F394-C396E4FE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B150C-9A05-F643-C923-30D46CE6C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1EE4A-9579-43B8-9879-ADA8A7A3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F755B-8511-EB48-7C4B-6A95F32B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1B58F-285C-6E9B-7077-6B696868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214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562E-DBA0-823D-1298-9612DF64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CB550-D94D-52F8-C1B3-A50070E38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C097C-13D7-BF73-3764-D8ED55E79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DF6B6-9741-A3CF-7D35-93028213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5A2E6-E449-DE42-748E-B956FAE2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BC528-8C5D-16FB-1FDA-90B0CCD7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41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9EDDC-CCAE-B51C-6967-866A98E0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086A3-81F8-8734-7276-E185C12FE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55E8B-A20F-9024-30CF-5FA756F4E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790CE-F58C-420D-8DBD-DBA318EE6EEE}" type="datetimeFigureOut">
              <a:rPr lang="en-AU" smtClean="0"/>
              <a:t>31/10/2023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2BC9-7099-C588-9823-D9FC6E5E5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B7EA7-B4C6-C50D-9DAD-F4720557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3299E-B28A-4515-BA15-A45612DD2F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938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95049-7881-53D4-C6B8-B34C9811BF3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Australian energy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CF83C-F250-0F28-A7AB-A2F5B55DF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747" y="643466"/>
            <a:ext cx="597183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0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FE0C8-AE74-B7F6-D048-9FEF09CDC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78" y="290733"/>
            <a:ext cx="3962604" cy="2825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1386B-5923-D24A-A28A-13FD713DF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37" y="2932332"/>
            <a:ext cx="10408185" cy="3797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61843-D059-790C-F34A-473E0BA3FBD0}"/>
              </a:ext>
            </a:extLst>
          </p:cNvPr>
          <p:cNvSpPr txBox="1"/>
          <p:nvPr/>
        </p:nvSpPr>
        <p:spPr>
          <a:xfrm>
            <a:off x="6573520" y="1057535"/>
            <a:ext cx="285496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Wind Farms</a:t>
            </a:r>
          </a:p>
        </p:txBody>
      </p:sp>
    </p:spTree>
    <p:extLst>
      <p:ext uri="{BB962C8B-B14F-4D97-AF65-F5344CB8AC3E}">
        <p14:creationId xmlns:p14="http://schemas.microsoft.com/office/powerpoint/2010/main" val="338075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244D9-E606-9F39-29DB-33A38B88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452" y="1101605"/>
            <a:ext cx="9627095" cy="4654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1FC59-1261-4F57-6958-F624D9D6997D}"/>
              </a:ext>
            </a:extLst>
          </p:cNvPr>
          <p:cNvSpPr txBox="1"/>
          <p:nvPr/>
        </p:nvSpPr>
        <p:spPr>
          <a:xfrm>
            <a:off x="2092960" y="5923280"/>
            <a:ext cx="920496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and offshore wind in Gippsland</a:t>
            </a:r>
          </a:p>
        </p:txBody>
      </p:sp>
    </p:spTree>
    <p:extLst>
      <p:ext uri="{BB962C8B-B14F-4D97-AF65-F5344CB8AC3E}">
        <p14:creationId xmlns:p14="http://schemas.microsoft.com/office/powerpoint/2010/main" val="18201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57FEF-AA92-5C44-6EF7-50176EA31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2" y="2305577"/>
            <a:ext cx="6121715" cy="4197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CB168-20AB-C481-86B0-343440C4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1" y="517417"/>
            <a:ext cx="8554067" cy="4446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E3E4-CF17-A18E-B3F4-436BF058CDED}"/>
              </a:ext>
            </a:extLst>
          </p:cNvPr>
          <p:cNvSpPr txBox="1"/>
          <p:nvPr/>
        </p:nvSpPr>
        <p:spPr>
          <a:xfrm>
            <a:off x="274320" y="355600"/>
            <a:ext cx="290576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Not just electrical energy – also transport change</a:t>
            </a:r>
          </a:p>
        </p:txBody>
      </p:sp>
    </p:spTree>
    <p:extLst>
      <p:ext uri="{BB962C8B-B14F-4D97-AF65-F5344CB8AC3E}">
        <p14:creationId xmlns:p14="http://schemas.microsoft.com/office/powerpoint/2010/main" val="344100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6E525-A3EE-7038-97A8-5E6E7579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3" y="1387370"/>
            <a:ext cx="11754454" cy="4083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DA65B-6EA6-D53B-88D2-C866C358D77B}"/>
              </a:ext>
            </a:extLst>
          </p:cNvPr>
          <p:cNvSpPr txBox="1"/>
          <p:nvPr/>
        </p:nvSpPr>
        <p:spPr>
          <a:xfrm>
            <a:off x="894080" y="345440"/>
            <a:ext cx="989584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With renewables comes the question of storage (for when the sun don’t shine)  – the Geelong lithium storage battery</a:t>
            </a:r>
          </a:p>
        </p:txBody>
      </p:sp>
    </p:spTree>
    <p:extLst>
      <p:ext uri="{BB962C8B-B14F-4D97-AF65-F5344CB8AC3E}">
        <p14:creationId xmlns:p14="http://schemas.microsoft.com/office/powerpoint/2010/main" val="2292469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B4B4E-87CF-0C52-745F-2030047E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4" y="152942"/>
            <a:ext cx="6846318" cy="4662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19048-5F32-7679-CB0B-6CFBCE635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92942"/>
            <a:ext cx="5454930" cy="3626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19466-1446-D756-031D-9E606BF77651}"/>
              </a:ext>
            </a:extLst>
          </p:cNvPr>
          <p:cNvSpPr txBox="1"/>
          <p:nvPr/>
        </p:nvSpPr>
        <p:spPr>
          <a:xfrm>
            <a:off x="6878320" y="468835"/>
            <a:ext cx="446024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Three problems – care with fire and lithium abundance and </a:t>
            </a:r>
          </a:p>
        </p:txBody>
      </p:sp>
    </p:spTree>
    <p:extLst>
      <p:ext uri="{BB962C8B-B14F-4D97-AF65-F5344CB8AC3E}">
        <p14:creationId xmlns:p14="http://schemas.microsoft.com/office/powerpoint/2010/main" val="108533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1A5A2-ACDE-8021-5CA4-5781DAAC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63" y="448208"/>
            <a:ext cx="8271232" cy="5729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2A957-5755-6191-F602-65AE3073C9F7}"/>
              </a:ext>
            </a:extLst>
          </p:cNvPr>
          <p:cNvSpPr txBox="1"/>
          <p:nvPr/>
        </p:nvSpPr>
        <p:spPr>
          <a:xfrm>
            <a:off x="7345680" y="1496862"/>
            <a:ext cx="446024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some farmers are not looking forward to new power lines running through their properties!</a:t>
            </a:r>
          </a:p>
        </p:txBody>
      </p:sp>
    </p:spTree>
    <p:extLst>
      <p:ext uri="{BB962C8B-B14F-4D97-AF65-F5344CB8AC3E}">
        <p14:creationId xmlns:p14="http://schemas.microsoft.com/office/powerpoint/2010/main" val="362659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87612-5B5A-1A3D-A202-ECF1708F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344" y="3538775"/>
            <a:ext cx="4311872" cy="309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9329C-C75C-8E35-E825-B11266649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84" y="341524"/>
            <a:ext cx="7505336" cy="5114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23892-4A81-E561-FE11-7BE9F8A0BCE9}"/>
              </a:ext>
            </a:extLst>
          </p:cNvPr>
          <p:cNvSpPr txBox="1"/>
          <p:nvPr/>
        </p:nvSpPr>
        <p:spPr>
          <a:xfrm>
            <a:off x="7731760" y="986042"/>
            <a:ext cx="446024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Pump water uphill as storage!</a:t>
            </a:r>
          </a:p>
        </p:txBody>
      </p:sp>
    </p:spTree>
    <p:extLst>
      <p:ext uri="{BB962C8B-B14F-4D97-AF65-F5344CB8AC3E}">
        <p14:creationId xmlns:p14="http://schemas.microsoft.com/office/powerpoint/2010/main" val="90928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E6DF0-07B6-4D79-998B-2C9696CC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9" y="1339742"/>
            <a:ext cx="11722702" cy="4178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71CD7-5ED0-8E5A-4556-D2B3E5ACC384}"/>
              </a:ext>
            </a:extLst>
          </p:cNvPr>
          <p:cNvSpPr txBox="1"/>
          <p:nvPr/>
        </p:nvSpPr>
        <p:spPr>
          <a:xfrm>
            <a:off x="2600960" y="468835"/>
            <a:ext cx="87376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Maybe there are alternatives to lithium</a:t>
            </a:r>
          </a:p>
        </p:txBody>
      </p:sp>
    </p:spTree>
    <p:extLst>
      <p:ext uri="{BB962C8B-B14F-4D97-AF65-F5344CB8AC3E}">
        <p14:creationId xmlns:p14="http://schemas.microsoft.com/office/powerpoint/2010/main" val="4239474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376F2-5806-699F-8415-A298A542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02" y="1047627"/>
            <a:ext cx="7696596" cy="4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EEF19-4C5C-EEA5-D373-1FBDB022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8" y="573285"/>
            <a:ext cx="7613192" cy="5614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091EA-6DAC-D713-E144-6CD2231AC470}"/>
              </a:ext>
            </a:extLst>
          </p:cNvPr>
          <p:cNvSpPr txBox="1"/>
          <p:nvPr/>
        </p:nvSpPr>
        <p:spPr>
          <a:xfrm>
            <a:off x="7250592" y="1444195"/>
            <a:ext cx="446024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And hydrogen might be a form of storage</a:t>
            </a:r>
          </a:p>
        </p:txBody>
      </p:sp>
    </p:spTree>
    <p:extLst>
      <p:ext uri="{BB962C8B-B14F-4D97-AF65-F5344CB8AC3E}">
        <p14:creationId xmlns:p14="http://schemas.microsoft.com/office/powerpoint/2010/main" val="17430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DBA44-BAE2-A6C5-0464-EEA72396D52E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was our energy forecast around 2010 – very obsolete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0BE2D-2E2E-1EDD-3112-A241B9DC720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This graph is history – energy consumption is not growing at this rate and finally renewables are gaining a foothold.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721F0-F947-3E17-1075-BA650237E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9" r="4683" b="5147"/>
          <a:stretch/>
        </p:blipFill>
        <p:spPr>
          <a:xfrm>
            <a:off x="4424005" y="1361440"/>
            <a:ext cx="7229515" cy="38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C26E8-15FB-5372-2216-31BCC360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1" y="631069"/>
            <a:ext cx="8151030" cy="47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1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C8C67-4137-F711-2A97-D84AC6C8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26" y="876169"/>
            <a:ext cx="11640148" cy="51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E0B73-D390-608E-24A2-DB4C33831468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Renewables now account for over 30% of our electricity supply and this is rising fast.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F3CCB-223D-8F9C-1040-F2E7D1DD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85291"/>
            <a:ext cx="6903720" cy="44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0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98638-FB2E-DB30-5685-A9077F31540F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but not all states are equal!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AEB69-B60B-071A-73C0-970568D1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68031"/>
            <a:ext cx="6903720" cy="45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4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43217-CA26-8F5A-3757-30385BA5B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" r="3201" b="3022"/>
          <a:stretch/>
        </p:blipFill>
        <p:spPr>
          <a:xfrm>
            <a:off x="105581" y="91439"/>
            <a:ext cx="7067379" cy="345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DE1A6-134E-0F06-C341-FCF31C98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77" y="2741051"/>
            <a:ext cx="7230683" cy="40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322E8-40EC-1F83-5364-1BBCF510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47" y="480560"/>
            <a:ext cx="7493385" cy="5226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DB021-0644-351C-F432-BF2D32C83AC7}"/>
              </a:ext>
            </a:extLst>
          </p:cNvPr>
          <p:cNvSpPr txBox="1"/>
          <p:nvPr/>
        </p:nvSpPr>
        <p:spPr>
          <a:xfrm>
            <a:off x="7305040" y="3956463"/>
            <a:ext cx="4145280" cy="240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However, Australia gains financially from exporting massive volumes of LNG - perhaps not a graph to be proud of</a:t>
            </a:r>
          </a:p>
        </p:txBody>
      </p:sp>
    </p:spTree>
    <p:extLst>
      <p:ext uri="{BB962C8B-B14F-4D97-AF65-F5344CB8AC3E}">
        <p14:creationId xmlns:p14="http://schemas.microsoft.com/office/powerpoint/2010/main" val="314871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A47F8-003B-D5DC-BA4B-90E22F7C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26" y="344681"/>
            <a:ext cx="7668952" cy="5609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F7841-CD2E-C0C7-14E9-2E0878AFB884}"/>
              </a:ext>
            </a:extLst>
          </p:cNvPr>
          <p:cNvSpPr txBox="1"/>
          <p:nvPr/>
        </p:nvSpPr>
        <p:spPr>
          <a:xfrm>
            <a:off x="609600" y="3271520"/>
            <a:ext cx="2621280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/>
              <a:t>WA and Qld have gas reserves but Victoria does not.</a:t>
            </a:r>
          </a:p>
        </p:txBody>
      </p:sp>
    </p:spTree>
    <p:extLst>
      <p:ext uri="{BB962C8B-B14F-4D97-AF65-F5344CB8AC3E}">
        <p14:creationId xmlns:p14="http://schemas.microsoft.com/office/powerpoint/2010/main" val="112828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EAFAE-B316-915F-91A7-46EBEA688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36" y="433975"/>
            <a:ext cx="7254963" cy="5990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0C19D-D493-E150-2B1A-4A3F1198B887}"/>
              </a:ext>
            </a:extLst>
          </p:cNvPr>
          <p:cNvSpPr txBox="1"/>
          <p:nvPr/>
        </p:nvSpPr>
        <p:spPr>
          <a:xfrm>
            <a:off x="467360" y="1188720"/>
            <a:ext cx="2815476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Our last petrol refinery – Corio Geelong</a:t>
            </a:r>
          </a:p>
        </p:txBody>
      </p:sp>
    </p:spTree>
    <p:extLst>
      <p:ext uri="{BB962C8B-B14F-4D97-AF65-F5344CB8AC3E}">
        <p14:creationId xmlns:p14="http://schemas.microsoft.com/office/powerpoint/2010/main" val="130356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3A17D-EB18-79CF-B3FB-2CC6E68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9" y="740297"/>
            <a:ext cx="10344682" cy="438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165D6-D52A-9882-E672-10605803BB9B}"/>
              </a:ext>
            </a:extLst>
          </p:cNvPr>
          <p:cNvSpPr txBox="1"/>
          <p:nvPr/>
        </p:nvSpPr>
        <p:spPr>
          <a:xfrm>
            <a:off x="995680" y="5344160"/>
            <a:ext cx="920496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Change in Victoria – the Glenrowan Solar Farm</a:t>
            </a:r>
          </a:p>
        </p:txBody>
      </p:sp>
    </p:spTree>
    <p:extLst>
      <p:ext uri="{BB962C8B-B14F-4D97-AF65-F5344CB8AC3E}">
        <p14:creationId xmlns:p14="http://schemas.microsoft.com/office/powerpoint/2010/main" val="263309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185</Words>
  <Application>Microsoft Office PowerPoint</Application>
  <PresentationFormat>Widescreen</PresentationFormat>
  <Paragraphs>18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O'Shea</dc:creator>
  <cp:lastModifiedBy>Pat O'Shea</cp:lastModifiedBy>
  <cp:revision>2</cp:revision>
  <dcterms:created xsi:type="dcterms:W3CDTF">2023-10-30T21:10:30Z</dcterms:created>
  <dcterms:modified xsi:type="dcterms:W3CDTF">2023-10-30T23:24:39Z</dcterms:modified>
</cp:coreProperties>
</file>