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3F8EC-3090-042E-2484-68CA5C666E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2C6173-F334-1169-5ED6-B3E71B6F7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EB912-7695-AF32-A6A9-F558F5F24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E645-CF9B-4640-8BDF-6F4AEA1F0D20}" type="datetimeFigureOut">
              <a:rPr lang="en-AU" smtClean="0"/>
              <a:t>15/09/2023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EB399-1BDF-A567-DFA8-A266BF70D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27990-5566-9F76-9E43-44217F12D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A7C5-5476-4537-9622-A4261004BE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7521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6A6E3-935B-C7D2-7F5B-DD0939F5C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0DED2-14DE-4730-8CF6-1C0E92412B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1E464-440A-1D6A-A406-ABB1B2423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E645-CF9B-4640-8BDF-6F4AEA1F0D20}" type="datetimeFigureOut">
              <a:rPr lang="en-AU" smtClean="0"/>
              <a:t>15/09/2023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29872-1F17-BC33-390A-CEEA06C34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55D9C-FC02-FBA7-833E-D998E872A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A7C5-5476-4537-9622-A4261004BE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143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4B163E-EF07-8EE7-37D6-8481851649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79183F-A564-A098-33D7-51F6D6233F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94AA3-CC37-5D2B-74D8-4049761F2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E645-CF9B-4640-8BDF-6F4AEA1F0D20}" type="datetimeFigureOut">
              <a:rPr lang="en-AU" smtClean="0"/>
              <a:t>15/09/2023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B10B1-8D39-000D-F082-FACE84AD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5703D-3B95-E3E3-2D40-9F3C44E87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A7C5-5476-4537-9622-A4261004BE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536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A31A2-7316-A4CB-D0E3-44A88F710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080EB-5EDA-9042-B62C-CFEC49C90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4A26C-4467-7D4D-EF61-75EA386CC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E645-CF9B-4640-8BDF-6F4AEA1F0D20}" type="datetimeFigureOut">
              <a:rPr lang="en-AU" smtClean="0"/>
              <a:t>15/09/2023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CAA99-B99A-8F41-D5B5-6684A34EF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077D3-7173-D564-D8DD-5ACA7E4F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A7C5-5476-4537-9622-A4261004BE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152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A7D8A-01FF-EC5F-48B4-1D0F6A30F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5C7FDB-F810-E73F-D8A9-EC161669D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ECEE7-F689-DDBC-E7A5-BBB81CB03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E645-CF9B-4640-8BDF-6F4AEA1F0D20}" type="datetimeFigureOut">
              <a:rPr lang="en-AU" smtClean="0"/>
              <a:t>15/09/2023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91B4F-E67E-10E2-6127-D60EBF41C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3EA6D-F4B6-2DB1-F8D3-133035E70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A7C5-5476-4537-9622-A4261004BE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4972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386B2-DE09-43AB-4103-103230488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B4B8E-6B87-5F1B-89EF-8E69990428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8803F2-88C2-A759-256C-655EF4344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B8D0DA-190D-64FC-17E5-254F5769A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E645-CF9B-4640-8BDF-6F4AEA1F0D20}" type="datetimeFigureOut">
              <a:rPr lang="en-AU" smtClean="0"/>
              <a:t>15/09/2023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E2E3E2-91B9-20EE-84E2-0A1A6EA5A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EA9B88-D39E-412F-FEC2-533F331EE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A7C5-5476-4537-9622-A4261004BE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9069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03115-89AD-95FF-45D2-96733C9C7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F99AE6-0351-7F86-9F66-2021C9028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55AE3C-B718-22CF-581C-B244876CC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C8A7F3-0D37-C996-1944-7AD03448C7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D156F5-D663-B462-7DE2-ADEEDF0260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63C02C-8BC6-F108-9BAE-1CF7875BE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E645-CF9B-4640-8BDF-6F4AEA1F0D20}" type="datetimeFigureOut">
              <a:rPr lang="en-AU" smtClean="0"/>
              <a:t>15/09/2023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77BD81-6757-586A-16BB-2B409165D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C8AF2A-4A60-0766-057A-645D77EE6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A7C5-5476-4537-9622-A4261004BE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079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14DD8-388C-C0FF-D929-CF570E270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4DA2C-BEFB-8034-A682-70DE0D87A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E645-CF9B-4640-8BDF-6F4AEA1F0D20}" type="datetimeFigureOut">
              <a:rPr lang="en-AU" smtClean="0"/>
              <a:t>15/09/2023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79B20E-3D84-0C12-9D5A-1C29D493F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224D18-1DC3-0F6F-DEBD-3096EEDFE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A7C5-5476-4537-9622-A4261004BE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809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CA3EE7-6485-C9B6-E6AE-D19FBCDEA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E645-CF9B-4640-8BDF-6F4AEA1F0D20}" type="datetimeFigureOut">
              <a:rPr lang="en-AU" smtClean="0"/>
              <a:t>15/09/2023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AA9BC3-3A40-9C75-3AE5-3305453EB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3623F-3CD6-8C26-EA30-EA3BCA349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A7C5-5476-4537-9622-A4261004BE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3693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4B33E-AD94-4A4B-356C-3663DD7D6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EF732-D8EF-5F8F-7848-03D1BAD32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6CF728-7FEB-CF8C-30BE-58FCA95A0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5446D-D177-895E-FE32-E84CCA3A2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E645-CF9B-4640-8BDF-6F4AEA1F0D20}" type="datetimeFigureOut">
              <a:rPr lang="en-AU" smtClean="0"/>
              <a:t>15/09/2023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F84E1-A24D-9229-91DC-BDDCAED95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9F4E70-05D3-7F14-37DF-538298001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A7C5-5476-4537-9622-A4261004BE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626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F5EC1-A388-9E3D-946B-1DB003145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2D3A00-8999-7134-D8DA-EC3C4029C4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9972D-6279-B9DF-9494-7D69600963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DE5C6-F7FE-BAB9-0B84-1D955E899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E645-CF9B-4640-8BDF-6F4AEA1F0D20}" type="datetimeFigureOut">
              <a:rPr lang="en-AU" smtClean="0"/>
              <a:t>15/09/2023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BAB38F-BB71-58B2-FE46-6088C1F31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7878EA-CEB0-63FD-481C-91D9D7D74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A7C5-5476-4537-9622-A4261004BE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9099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777DCD-B8AA-0FD8-18B8-CFEDFA86F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EAE489-6725-52F7-81A0-F28B67ABA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E527A-2658-2F03-97B2-DE4BFB9E1B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5E645-CF9B-4640-8BDF-6F4AEA1F0D20}" type="datetimeFigureOut">
              <a:rPr lang="en-AU" smtClean="0"/>
              <a:t>15/09/2023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16472-3923-CF8E-1B84-C9BA589159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5C46B-23EC-7B66-A2AD-4BF50105D7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4A7C5-5476-4537-9622-A4261004BE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3840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FB2BEA0-4244-2233-24D6-7CB5692B4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058" y="3743392"/>
            <a:ext cx="11401883" cy="1317928"/>
          </a:xfrm>
          <a:prstGeom prst="rect">
            <a:avLst/>
          </a:prstGeom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AE8AC73-F372-AB2A-C430-4E3D24869CF2}"/>
              </a:ext>
            </a:extLst>
          </p:cNvPr>
          <p:cNvSpPr/>
          <p:nvPr/>
        </p:nvSpPr>
        <p:spPr>
          <a:xfrm>
            <a:off x="6896343" y="3929615"/>
            <a:ext cx="816422" cy="628785"/>
          </a:xfrm>
          <a:custGeom>
            <a:avLst/>
            <a:gdLst>
              <a:gd name="connsiteX0" fmla="*/ 309527 w 816422"/>
              <a:gd name="connsiteY0" fmla="*/ 2620 h 628785"/>
              <a:gd name="connsiteX1" fmla="*/ 200196 w 816422"/>
              <a:gd name="connsiteY1" fmla="*/ 22498 h 628785"/>
              <a:gd name="connsiteX2" fmla="*/ 51109 w 816422"/>
              <a:gd name="connsiteY2" fmla="*/ 141767 h 628785"/>
              <a:gd name="connsiteX3" fmla="*/ 11353 w 816422"/>
              <a:gd name="connsiteY3" fmla="*/ 211341 h 628785"/>
              <a:gd name="connsiteX4" fmla="*/ 11353 w 816422"/>
              <a:gd name="connsiteY4" fmla="*/ 380306 h 628785"/>
              <a:gd name="connsiteX5" fmla="*/ 31231 w 816422"/>
              <a:gd name="connsiteY5" fmla="*/ 439941 h 628785"/>
              <a:gd name="connsiteX6" fmla="*/ 41170 w 816422"/>
              <a:gd name="connsiteY6" fmla="*/ 489637 h 628785"/>
              <a:gd name="connsiteX7" fmla="*/ 90866 w 816422"/>
              <a:gd name="connsiteY7" fmla="*/ 529393 h 628785"/>
              <a:gd name="connsiteX8" fmla="*/ 150501 w 816422"/>
              <a:gd name="connsiteY8" fmla="*/ 579089 h 628785"/>
              <a:gd name="connsiteX9" fmla="*/ 180318 w 816422"/>
              <a:gd name="connsiteY9" fmla="*/ 598967 h 628785"/>
              <a:gd name="connsiteX10" fmla="*/ 230014 w 816422"/>
              <a:gd name="connsiteY10" fmla="*/ 608906 h 628785"/>
              <a:gd name="connsiteX11" fmla="*/ 279709 w 816422"/>
              <a:gd name="connsiteY11" fmla="*/ 628785 h 628785"/>
              <a:gd name="connsiteX12" fmla="*/ 478492 w 816422"/>
              <a:gd name="connsiteY12" fmla="*/ 608906 h 628785"/>
              <a:gd name="connsiteX13" fmla="*/ 548066 w 816422"/>
              <a:gd name="connsiteY13" fmla="*/ 598967 h 628785"/>
              <a:gd name="connsiteX14" fmla="*/ 627579 w 816422"/>
              <a:gd name="connsiteY14" fmla="*/ 559211 h 628785"/>
              <a:gd name="connsiteX15" fmla="*/ 667335 w 816422"/>
              <a:gd name="connsiteY15" fmla="*/ 539333 h 628785"/>
              <a:gd name="connsiteX16" fmla="*/ 717031 w 816422"/>
              <a:gd name="connsiteY16" fmla="*/ 469759 h 628785"/>
              <a:gd name="connsiteX17" fmla="*/ 756788 w 816422"/>
              <a:gd name="connsiteY17" fmla="*/ 420063 h 628785"/>
              <a:gd name="connsiteX18" fmla="*/ 816422 w 816422"/>
              <a:gd name="connsiteY18" fmla="*/ 251098 h 628785"/>
              <a:gd name="connsiteX19" fmla="*/ 806483 w 816422"/>
              <a:gd name="connsiteY19" fmla="*/ 62254 h 628785"/>
              <a:gd name="connsiteX20" fmla="*/ 766727 w 816422"/>
              <a:gd name="connsiteY20" fmla="*/ 32437 h 628785"/>
              <a:gd name="connsiteX21" fmla="*/ 707092 w 816422"/>
              <a:gd name="connsiteY21" fmla="*/ 2620 h 628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16422" h="628785">
                <a:moveTo>
                  <a:pt x="309527" y="2620"/>
                </a:moveTo>
                <a:cubicBezTo>
                  <a:pt x="307800" y="2908"/>
                  <a:pt x="207141" y="19025"/>
                  <a:pt x="200196" y="22498"/>
                </a:cubicBezTo>
                <a:cubicBezTo>
                  <a:pt x="139113" y="53040"/>
                  <a:pt x="95481" y="91849"/>
                  <a:pt x="51109" y="141767"/>
                </a:cubicBezTo>
                <a:cubicBezTo>
                  <a:pt x="35056" y="159827"/>
                  <a:pt x="21636" y="190775"/>
                  <a:pt x="11353" y="211341"/>
                </a:cubicBezTo>
                <a:cubicBezTo>
                  <a:pt x="-1640" y="289303"/>
                  <a:pt x="-5788" y="283172"/>
                  <a:pt x="11353" y="380306"/>
                </a:cubicBezTo>
                <a:cubicBezTo>
                  <a:pt x="14994" y="400941"/>
                  <a:pt x="25718" y="419726"/>
                  <a:pt x="31231" y="439941"/>
                </a:cubicBezTo>
                <a:cubicBezTo>
                  <a:pt x="35676" y="456239"/>
                  <a:pt x="31799" y="475581"/>
                  <a:pt x="41170" y="489637"/>
                </a:cubicBezTo>
                <a:cubicBezTo>
                  <a:pt x="52937" y="507288"/>
                  <a:pt x="75866" y="514393"/>
                  <a:pt x="90866" y="529393"/>
                </a:cubicBezTo>
                <a:cubicBezTo>
                  <a:pt x="145022" y="583549"/>
                  <a:pt x="93550" y="560106"/>
                  <a:pt x="150501" y="579089"/>
                </a:cubicBezTo>
                <a:cubicBezTo>
                  <a:pt x="160440" y="585715"/>
                  <a:pt x="169133" y="594773"/>
                  <a:pt x="180318" y="598967"/>
                </a:cubicBezTo>
                <a:cubicBezTo>
                  <a:pt x="196136" y="604899"/>
                  <a:pt x="213833" y="604052"/>
                  <a:pt x="230014" y="608906"/>
                </a:cubicBezTo>
                <a:cubicBezTo>
                  <a:pt x="247103" y="614033"/>
                  <a:pt x="263144" y="622159"/>
                  <a:pt x="279709" y="628785"/>
                </a:cubicBezTo>
                <a:lnTo>
                  <a:pt x="478492" y="608906"/>
                </a:lnTo>
                <a:cubicBezTo>
                  <a:pt x="501775" y="606319"/>
                  <a:pt x="525339" y="604649"/>
                  <a:pt x="548066" y="598967"/>
                </a:cubicBezTo>
                <a:cubicBezTo>
                  <a:pt x="600246" y="585922"/>
                  <a:pt x="588678" y="581440"/>
                  <a:pt x="627579" y="559211"/>
                </a:cubicBezTo>
                <a:cubicBezTo>
                  <a:pt x="640443" y="551860"/>
                  <a:pt x="655279" y="547945"/>
                  <a:pt x="667335" y="539333"/>
                </a:cubicBezTo>
                <a:cubicBezTo>
                  <a:pt x="708774" y="509734"/>
                  <a:pt x="689661" y="510814"/>
                  <a:pt x="717031" y="469759"/>
                </a:cubicBezTo>
                <a:cubicBezTo>
                  <a:pt x="728798" y="452108"/>
                  <a:pt x="743536" y="436628"/>
                  <a:pt x="756788" y="420063"/>
                </a:cubicBezTo>
                <a:cubicBezTo>
                  <a:pt x="802186" y="283867"/>
                  <a:pt x="780980" y="339703"/>
                  <a:pt x="816422" y="251098"/>
                </a:cubicBezTo>
                <a:cubicBezTo>
                  <a:pt x="813109" y="188150"/>
                  <a:pt x="820453" y="123722"/>
                  <a:pt x="806483" y="62254"/>
                </a:cubicBezTo>
                <a:cubicBezTo>
                  <a:pt x="802812" y="46101"/>
                  <a:pt x="777332" y="45163"/>
                  <a:pt x="766727" y="32437"/>
                </a:cubicBezTo>
                <a:cubicBezTo>
                  <a:pt x="728783" y="-13095"/>
                  <a:pt x="803262" y="2620"/>
                  <a:pt x="707092" y="262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CECD8D8-83BD-97FF-DFFF-78E97461D6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058" y="653438"/>
            <a:ext cx="4381054" cy="292830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2169B17-1C94-FBCC-DA1E-C9380A7E1235}"/>
              </a:ext>
            </a:extLst>
          </p:cNvPr>
          <p:cNvSpPr txBox="1"/>
          <p:nvPr/>
        </p:nvSpPr>
        <p:spPr>
          <a:xfrm>
            <a:off x="5307496" y="1262269"/>
            <a:ext cx="5506278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AU" sz="2800" dirty="0"/>
              <a:t>Thermochemical equations change.</a:t>
            </a:r>
          </a:p>
          <a:p>
            <a:r>
              <a:rPr lang="en-AU" i="1" dirty="0"/>
              <a:t>(author’s interpretation!)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6AE367-BC84-0631-0D4C-98CF793635B1}"/>
              </a:ext>
            </a:extLst>
          </p:cNvPr>
          <p:cNvSpPr txBox="1"/>
          <p:nvPr/>
        </p:nvSpPr>
        <p:spPr>
          <a:xfrm>
            <a:off x="887896" y="5334121"/>
            <a:ext cx="10422834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AU" sz="2800" dirty="0"/>
              <a:t>The change in the study design is that the </a:t>
            </a:r>
            <a:r>
              <a:rPr lang="en-AU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</a:t>
            </a:r>
            <a:r>
              <a:rPr lang="en-AU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  </a:t>
            </a:r>
            <a:r>
              <a:rPr lang="en-AU" sz="2800" dirty="0"/>
              <a:t>has been removed.</a:t>
            </a:r>
          </a:p>
          <a:p>
            <a:r>
              <a:rPr lang="en-AU" sz="2800" dirty="0"/>
              <a:t>This affects thermochemical equations only.</a:t>
            </a:r>
          </a:p>
        </p:txBody>
      </p:sp>
    </p:spTree>
    <p:extLst>
      <p:ext uri="{BB962C8B-B14F-4D97-AF65-F5344CB8AC3E}">
        <p14:creationId xmlns:p14="http://schemas.microsoft.com/office/powerpoint/2010/main" val="959936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6CDC8313-59F2-FFAE-58FC-AE6F7A700F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486" y="258832"/>
            <a:ext cx="7947991" cy="2920285"/>
          </a:xfrm>
          <a:prstGeom prst="rect">
            <a:avLst/>
          </a:prstGeom>
        </p:spPr>
      </p:pic>
      <p:pic>
        <p:nvPicPr>
          <p:cNvPr id="3" name="Picture 2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B74C932E-4D56-55AE-91B5-257208CD22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20892"/>
            <a:ext cx="7825409" cy="2875245"/>
          </a:xfrm>
          <a:prstGeom prst="rect">
            <a:avLst/>
          </a:prstGeom>
        </p:spPr>
      </p:pic>
      <p:sp>
        <p:nvSpPr>
          <p:cNvPr id="4" name="Arrow: Down 3">
            <a:extLst>
              <a:ext uri="{FF2B5EF4-FFF2-40B4-BE49-F238E27FC236}">
                <a16:creationId xmlns:a16="http://schemas.microsoft.com/office/drawing/2014/main" id="{FA417B96-CE91-263E-6117-0C58A3AAC21B}"/>
              </a:ext>
            </a:extLst>
          </p:cNvPr>
          <p:cNvSpPr/>
          <p:nvPr/>
        </p:nvSpPr>
        <p:spPr>
          <a:xfrm>
            <a:off x="2484783" y="3037107"/>
            <a:ext cx="854765" cy="78378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423A52-D645-4DE0-1DE2-CA01DDC532BE}"/>
              </a:ext>
            </a:extLst>
          </p:cNvPr>
          <p:cNvSpPr/>
          <p:nvPr/>
        </p:nvSpPr>
        <p:spPr>
          <a:xfrm>
            <a:off x="7185992" y="4562061"/>
            <a:ext cx="526773" cy="2882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F1DC85-493D-1F38-9731-49977298A695}"/>
              </a:ext>
            </a:extLst>
          </p:cNvPr>
          <p:cNvSpPr txBox="1"/>
          <p:nvPr/>
        </p:nvSpPr>
        <p:spPr>
          <a:xfrm>
            <a:off x="8378687" y="1600200"/>
            <a:ext cx="2941983" cy="50783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AU" dirty="0"/>
              <a:t>Was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AU" sz="2600" dirty="0"/>
              <a:t>Is</a:t>
            </a:r>
          </a:p>
          <a:p>
            <a:endParaRPr lang="en-AU" sz="2600" dirty="0"/>
          </a:p>
          <a:p>
            <a:r>
              <a:rPr lang="en-AU" sz="2600" dirty="0"/>
              <a:t>Why? Cos per mole makes no sense in this equation.</a:t>
            </a:r>
          </a:p>
          <a:p>
            <a:endParaRPr lang="en-AU" sz="2600" dirty="0"/>
          </a:p>
          <a:p>
            <a:r>
              <a:rPr lang="en-AU" sz="2600" dirty="0"/>
              <a:t>Equation now says 2 mole of octane will produce 10108 kJ</a:t>
            </a:r>
          </a:p>
          <a:p>
            <a:endParaRPr lang="en-AU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2CEE677-ED76-D377-7B66-64885DF978AC}"/>
              </a:ext>
            </a:extLst>
          </p:cNvPr>
          <p:cNvCxnSpPr/>
          <p:nvPr/>
        </p:nvCxnSpPr>
        <p:spPr>
          <a:xfrm flipH="1" flipV="1">
            <a:off x="7832035" y="1351722"/>
            <a:ext cx="616226" cy="4770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5A926BF-47C7-B7E2-7B65-DE2CAE348260}"/>
              </a:ext>
            </a:extLst>
          </p:cNvPr>
          <p:cNvCxnSpPr>
            <a:cxnSpLocks/>
          </p:cNvCxnSpPr>
          <p:nvPr/>
        </p:nvCxnSpPr>
        <p:spPr>
          <a:xfrm flipH="1">
            <a:off x="7374835" y="2944340"/>
            <a:ext cx="970721" cy="176103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5702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6B8E86-196A-1AF3-9A27-D7D90EFC0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245" y="410817"/>
            <a:ext cx="6796737" cy="4251987"/>
          </a:xfrm>
          <a:prstGeom prst="rect">
            <a:avLst/>
          </a:prstGeom>
        </p:spPr>
      </p:pic>
      <p:pic>
        <p:nvPicPr>
          <p:cNvPr id="3" name="Picture 2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64942462-F9D7-5E43-C307-BD3184FDDC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116" y="4618024"/>
            <a:ext cx="7604785" cy="18291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0689547-D27E-8DF5-99C0-B319CEAEA41A}"/>
              </a:ext>
            </a:extLst>
          </p:cNvPr>
          <p:cNvSpPr txBox="1"/>
          <p:nvPr/>
        </p:nvSpPr>
        <p:spPr>
          <a:xfrm>
            <a:off x="4283765" y="5451976"/>
            <a:ext cx="6122505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AU" dirty="0"/>
              <a:t>Cover up the </a:t>
            </a:r>
            <a:r>
              <a:rPr lang="en-A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</a:t>
            </a:r>
            <a:r>
              <a:rPr lang="en-AU" sz="18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en-AU" dirty="0"/>
              <a:t> .  Equation will just be 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F510C1-03B6-003E-B864-A2BB5FC9BDDA}"/>
              </a:ext>
            </a:extLst>
          </p:cNvPr>
          <p:cNvSpPr/>
          <p:nvPr/>
        </p:nvSpPr>
        <p:spPr>
          <a:xfrm>
            <a:off x="2961860" y="5460726"/>
            <a:ext cx="506896" cy="91458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2B256999-2745-28FC-2107-628CB79253D4}"/>
              </a:ext>
            </a:extLst>
          </p:cNvPr>
          <p:cNvSpPr/>
          <p:nvPr/>
        </p:nvSpPr>
        <p:spPr>
          <a:xfrm>
            <a:off x="2643807" y="5719828"/>
            <a:ext cx="357809" cy="387626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4ED9B8E-7BF8-C2B5-6564-A230FD0FD2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7346" y="5744298"/>
            <a:ext cx="3373211" cy="4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521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643376C-7D3E-1A76-088C-4292BA23F7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060" y="822989"/>
            <a:ext cx="9545006" cy="17313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B091D06-E980-D4D2-7790-9AFE924BE1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060" y="3814670"/>
            <a:ext cx="9545001" cy="173136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EFB9229-FC8E-F311-ECC4-DC0EFC8DBCCB}"/>
              </a:ext>
            </a:extLst>
          </p:cNvPr>
          <p:cNvSpPr/>
          <p:nvPr/>
        </p:nvSpPr>
        <p:spPr>
          <a:xfrm>
            <a:off x="6848061" y="4373216"/>
            <a:ext cx="526773" cy="2882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F60E27-04C2-9E2C-8051-637E21AC6BEC}"/>
              </a:ext>
            </a:extLst>
          </p:cNvPr>
          <p:cNvSpPr/>
          <p:nvPr/>
        </p:nvSpPr>
        <p:spPr>
          <a:xfrm>
            <a:off x="6848061" y="4909930"/>
            <a:ext cx="601317" cy="387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FE78E7DD-A21E-08CA-1305-105D8D33427E}"/>
              </a:ext>
            </a:extLst>
          </p:cNvPr>
          <p:cNvSpPr/>
          <p:nvPr/>
        </p:nvSpPr>
        <p:spPr>
          <a:xfrm>
            <a:off x="4383157" y="2733261"/>
            <a:ext cx="626165" cy="93427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F372DF-AA07-0607-764F-95EFE75D4398}"/>
              </a:ext>
            </a:extLst>
          </p:cNvPr>
          <p:cNvSpPr txBox="1"/>
          <p:nvPr/>
        </p:nvSpPr>
        <p:spPr>
          <a:xfrm>
            <a:off x="5874026" y="2733261"/>
            <a:ext cx="269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The </a:t>
            </a:r>
            <a:r>
              <a:rPr lang="en-A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</a:t>
            </a:r>
            <a:r>
              <a:rPr lang="en-AU" sz="18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en-AU" dirty="0"/>
              <a:t>  goes </a:t>
            </a:r>
          </a:p>
        </p:txBody>
      </p:sp>
    </p:spTree>
    <p:extLst>
      <p:ext uri="{BB962C8B-B14F-4D97-AF65-F5344CB8AC3E}">
        <p14:creationId xmlns:p14="http://schemas.microsoft.com/office/powerpoint/2010/main" val="187155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C8F959-C827-9902-B6D6-34AF61B478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389" y="2155549"/>
            <a:ext cx="10249462" cy="39172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3EB2913-D05A-D683-4A34-EC2EB26FD8ED}"/>
              </a:ext>
            </a:extLst>
          </p:cNvPr>
          <p:cNvSpPr txBox="1"/>
          <p:nvPr/>
        </p:nvSpPr>
        <p:spPr>
          <a:xfrm>
            <a:off x="440635" y="652791"/>
            <a:ext cx="10422834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AU" sz="2800" dirty="0"/>
              <a:t>It is only thermochemical equations that change. Molar heat of combustion is unchanged as shown in the question below. This value needs the per mole to distinguish per mole from per gram.</a:t>
            </a:r>
          </a:p>
        </p:txBody>
      </p:sp>
    </p:spTree>
    <p:extLst>
      <p:ext uri="{BB962C8B-B14F-4D97-AF65-F5344CB8AC3E}">
        <p14:creationId xmlns:p14="http://schemas.microsoft.com/office/powerpoint/2010/main" val="2894830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B32438-9FE0-C000-ED90-32801FF35FA3}"/>
              </a:ext>
            </a:extLst>
          </p:cNvPr>
          <p:cNvSpPr txBox="1"/>
          <p:nvPr/>
        </p:nvSpPr>
        <p:spPr>
          <a:xfrm>
            <a:off x="589722" y="1457860"/>
            <a:ext cx="10422834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AU" sz="2800" dirty="0"/>
              <a:t>Molar enthalpy: enthalpy of a substance, per mole.</a:t>
            </a:r>
          </a:p>
          <a:p>
            <a:r>
              <a:rPr lang="en-AU" sz="2800" dirty="0"/>
              <a:t>Heat of combustion: energy released when a specified amount of a substance undergoes complete combustion</a:t>
            </a:r>
          </a:p>
          <a:p>
            <a:r>
              <a:rPr lang="en-AU" sz="2800" dirty="0"/>
              <a:t>Enthalpy of combustion: enthalpy change when one mole of a substance  undergoes complete combustion </a:t>
            </a:r>
          </a:p>
          <a:p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639370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142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 O'Shea</dc:creator>
  <cp:lastModifiedBy>Pat O'Shea</cp:lastModifiedBy>
  <cp:revision>1</cp:revision>
  <dcterms:created xsi:type="dcterms:W3CDTF">2023-09-15T11:59:38Z</dcterms:created>
  <dcterms:modified xsi:type="dcterms:W3CDTF">2023-09-15T12:53:24Z</dcterms:modified>
</cp:coreProperties>
</file>