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7" r:id="rId4"/>
    <p:sldId id="258" r:id="rId5"/>
    <p:sldId id="259" r:id="rId6"/>
    <p:sldId id="260" r:id="rId7"/>
    <p:sldId id="262" r:id="rId8"/>
    <p:sldId id="264" r:id="rId9"/>
    <p:sldId id="265" r:id="rId10"/>
    <p:sldId id="266" r:id="rId11"/>
    <p:sldId id="269" r:id="rId12"/>
    <p:sldId id="268" r:id="rId13"/>
    <p:sldId id="270" r:id="rId14"/>
    <p:sldId id="272" r:id="rId15"/>
    <p:sldId id="271" r:id="rId16"/>
    <p:sldId id="273"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ACC"/>
    <a:srgbClr val="F9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B311A-5C74-4E2E-BAEB-317611D368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2EE695D-9502-4F4D-B08F-122FB7AF6F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C9CCDE0-4B2D-4C0E-B089-837AF5D80ABC}"/>
              </a:ext>
            </a:extLst>
          </p:cNvPr>
          <p:cNvSpPr>
            <a:spLocks noGrp="1"/>
          </p:cNvSpPr>
          <p:nvPr>
            <p:ph type="dt" sz="half" idx="10"/>
          </p:nvPr>
        </p:nvSpPr>
        <p:spPr/>
        <p:txBody>
          <a:bodyPr/>
          <a:lstStyle/>
          <a:p>
            <a:fld id="{E006392E-3CF7-48B2-9D17-D377816B7444}" type="datetimeFigureOut">
              <a:rPr lang="en-AU" smtClean="0"/>
              <a:t>1/09/2019</a:t>
            </a:fld>
            <a:endParaRPr lang="en-AU"/>
          </a:p>
        </p:txBody>
      </p:sp>
      <p:sp>
        <p:nvSpPr>
          <p:cNvPr id="5" name="Footer Placeholder 4">
            <a:extLst>
              <a:ext uri="{FF2B5EF4-FFF2-40B4-BE49-F238E27FC236}">
                <a16:creationId xmlns:a16="http://schemas.microsoft.com/office/drawing/2014/main" id="{CB78C32C-1F41-4547-9FD9-E8140A91711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7529B7E-49B6-4663-900F-FF055D09FDF2}"/>
              </a:ext>
            </a:extLst>
          </p:cNvPr>
          <p:cNvSpPr>
            <a:spLocks noGrp="1"/>
          </p:cNvSpPr>
          <p:nvPr>
            <p:ph type="sldNum" sz="quarter" idx="12"/>
          </p:nvPr>
        </p:nvSpPr>
        <p:spPr/>
        <p:txBody>
          <a:bodyPr/>
          <a:lstStyle/>
          <a:p>
            <a:fld id="{78A6F60C-F14B-4D03-BE72-F729D275D6A5}" type="slidenum">
              <a:rPr lang="en-AU" smtClean="0"/>
              <a:t>‹#›</a:t>
            </a:fld>
            <a:endParaRPr lang="en-AU"/>
          </a:p>
        </p:txBody>
      </p:sp>
    </p:spTree>
    <p:extLst>
      <p:ext uri="{BB962C8B-B14F-4D97-AF65-F5344CB8AC3E}">
        <p14:creationId xmlns:p14="http://schemas.microsoft.com/office/powerpoint/2010/main" val="1706895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9CF59-67E2-4D1E-9797-3F0A2CD03B0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64BA515-269C-4A77-8721-CF8914945E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D183A22-87F2-4C41-89BB-C9619F91CACF}"/>
              </a:ext>
            </a:extLst>
          </p:cNvPr>
          <p:cNvSpPr>
            <a:spLocks noGrp="1"/>
          </p:cNvSpPr>
          <p:nvPr>
            <p:ph type="dt" sz="half" idx="10"/>
          </p:nvPr>
        </p:nvSpPr>
        <p:spPr/>
        <p:txBody>
          <a:bodyPr/>
          <a:lstStyle/>
          <a:p>
            <a:fld id="{E006392E-3CF7-48B2-9D17-D377816B7444}" type="datetimeFigureOut">
              <a:rPr lang="en-AU" smtClean="0"/>
              <a:t>1/09/2019</a:t>
            </a:fld>
            <a:endParaRPr lang="en-AU"/>
          </a:p>
        </p:txBody>
      </p:sp>
      <p:sp>
        <p:nvSpPr>
          <p:cNvPr id="5" name="Footer Placeholder 4">
            <a:extLst>
              <a:ext uri="{FF2B5EF4-FFF2-40B4-BE49-F238E27FC236}">
                <a16:creationId xmlns:a16="http://schemas.microsoft.com/office/drawing/2014/main" id="{DA0CF561-6423-4962-B43F-54424B936D9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074B446-0372-4550-BCA6-0852622CC444}"/>
              </a:ext>
            </a:extLst>
          </p:cNvPr>
          <p:cNvSpPr>
            <a:spLocks noGrp="1"/>
          </p:cNvSpPr>
          <p:nvPr>
            <p:ph type="sldNum" sz="quarter" idx="12"/>
          </p:nvPr>
        </p:nvSpPr>
        <p:spPr/>
        <p:txBody>
          <a:bodyPr/>
          <a:lstStyle/>
          <a:p>
            <a:fld id="{78A6F60C-F14B-4D03-BE72-F729D275D6A5}" type="slidenum">
              <a:rPr lang="en-AU" smtClean="0"/>
              <a:t>‹#›</a:t>
            </a:fld>
            <a:endParaRPr lang="en-AU"/>
          </a:p>
        </p:txBody>
      </p:sp>
    </p:spTree>
    <p:extLst>
      <p:ext uri="{BB962C8B-B14F-4D97-AF65-F5344CB8AC3E}">
        <p14:creationId xmlns:p14="http://schemas.microsoft.com/office/powerpoint/2010/main" val="4195293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537901-FEBA-4A21-A4B9-24B2D5448E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4BC3FE0-CD8D-42A1-AF34-01A68B484F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0AA4504-495E-4390-9198-C4E05C8795A3}"/>
              </a:ext>
            </a:extLst>
          </p:cNvPr>
          <p:cNvSpPr>
            <a:spLocks noGrp="1"/>
          </p:cNvSpPr>
          <p:nvPr>
            <p:ph type="dt" sz="half" idx="10"/>
          </p:nvPr>
        </p:nvSpPr>
        <p:spPr/>
        <p:txBody>
          <a:bodyPr/>
          <a:lstStyle/>
          <a:p>
            <a:fld id="{E006392E-3CF7-48B2-9D17-D377816B7444}" type="datetimeFigureOut">
              <a:rPr lang="en-AU" smtClean="0"/>
              <a:t>1/09/2019</a:t>
            </a:fld>
            <a:endParaRPr lang="en-AU"/>
          </a:p>
        </p:txBody>
      </p:sp>
      <p:sp>
        <p:nvSpPr>
          <p:cNvPr id="5" name="Footer Placeholder 4">
            <a:extLst>
              <a:ext uri="{FF2B5EF4-FFF2-40B4-BE49-F238E27FC236}">
                <a16:creationId xmlns:a16="http://schemas.microsoft.com/office/drawing/2014/main" id="{5AAB5EC6-2638-4AA1-A013-0C1DBF86C37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210B55D-7EBB-4D95-AFD2-369C7B84C532}"/>
              </a:ext>
            </a:extLst>
          </p:cNvPr>
          <p:cNvSpPr>
            <a:spLocks noGrp="1"/>
          </p:cNvSpPr>
          <p:nvPr>
            <p:ph type="sldNum" sz="quarter" idx="12"/>
          </p:nvPr>
        </p:nvSpPr>
        <p:spPr/>
        <p:txBody>
          <a:bodyPr/>
          <a:lstStyle/>
          <a:p>
            <a:fld id="{78A6F60C-F14B-4D03-BE72-F729D275D6A5}" type="slidenum">
              <a:rPr lang="en-AU" smtClean="0"/>
              <a:t>‹#›</a:t>
            </a:fld>
            <a:endParaRPr lang="en-AU"/>
          </a:p>
        </p:txBody>
      </p:sp>
    </p:spTree>
    <p:extLst>
      <p:ext uri="{BB962C8B-B14F-4D97-AF65-F5344CB8AC3E}">
        <p14:creationId xmlns:p14="http://schemas.microsoft.com/office/powerpoint/2010/main" val="419218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2DF1-6D60-48B2-8204-2995B5BC0C6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E5FED91-3896-4E20-9ACF-046AA92270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D196FBD-A7D2-4453-B5C8-5D792EBF8369}"/>
              </a:ext>
            </a:extLst>
          </p:cNvPr>
          <p:cNvSpPr>
            <a:spLocks noGrp="1"/>
          </p:cNvSpPr>
          <p:nvPr>
            <p:ph type="dt" sz="half" idx="10"/>
          </p:nvPr>
        </p:nvSpPr>
        <p:spPr/>
        <p:txBody>
          <a:bodyPr/>
          <a:lstStyle/>
          <a:p>
            <a:fld id="{E006392E-3CF7-48B2-9D17-D377816B7444}" type="datetimeFigureOut">
              <a:rPr lang="en-AU" smtClean="0"/>
              <a:t>1/09/2019</a:t>
            </a:fld>
            <a:endParaRPr lang="en-AU"/>
          </a:p>
        </p:txBody>
      </p:sp>
      <p:sp>
        <p:nvSpPr>
          <p:cNvPr id="5" name="Footer Placeholder 4">
            <a:extLst>
              <a:ext uri="{FF2B5EF4-FFF2-40B4-BE49-F238E27FC236}">
                <a16:creationId xmlns:a16="http://schemas.microsoft.com/office/drawing/2014/main" id="{C5255192-47C5-4992-9FDA-9C52AD66421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3D56678-1384-47EC-BB08-0CB9075FA348}"/>
              </a:ext>
            </a:extLst>
          </p:cNvPr>
          <p:cNvSpPr>
            <a:spLocks noGrp="1"/>
          </p:cNvSpPr>
          <p:nvPr>
            <p:ph type="sldNum" sz="quarter" idx="12"/>
          </p:nvPr>
        </p:nvSpPr>
        <p:spPr/>
        <p:txBody>
          <a:bodyPr/>
          <a:lstStyle/>
          <a:p>
            <a:fld id="{78A6F60C-F14B-4D03-BE72-F729D275D6A5}" type="slidenum">
              <a:rPr lang="en-AU" smtClean="0"/>
              <a:t>‹#›</a:t>
            </a:fld>
            <a:endParaRPr lang="en-AU"/>
          </a:p>
        </p:txBody>
      </p:sp>
    </p:spTree>
    <p:extLst>
      <p:ext uri="{BB962C8B-B14F-4D97-AF65-F5344CB8AC3E}">
        <p14:creationId xmlns:p14="http://schemas.microsoft.com/office/powerpoint/2010/main" val="3368003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3D363-75C7-4C66-83B7-1516D70118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549DAFE-4DC8-4BA4-BB41-20330945BC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573836-B636-4BFA-9A80-39184FFD6FB9}"/>
              </a:ext>
            </a:extLst>
          </p:cNvPr>
          <p:cNvSpPr>
            <a:spLocks noGrp="1"/>
          </p:cNvSpPr>
          <p:nvPr>
            <p:ph type="dt" sz="half" idx="10"/>
          </p:nvPr>
        </p:nvSpPr>
        <p:spPr/>
        <p:txBody>
          <a:bodyPr/>
          <a:lstStyle/>
          <a:p>
            <a:fld id="{E006392E-3CF7-48B2-9D17-D377816B7444}" type="datetimeFigureOut">
              <a:rPr lang="en-AU" smtClean="0"/>
              <a:t>1/09/2019</a:t>
            </a:fld>
            <a:endParaRPr lang="en-AU"/>
          </a:p>
        </p:txBody>
      </p:sp>
      <p:sp>
        <p:nvSpPr>
          <p:cNvPr id="5" name="Footer Placeholder 4">
            <a:extLst>
              <a:ext uri="{FF2B5EF4-FFF2-40B4-BE49-F238E27FC236}">
                <a16:creationId xmlns:a16="http://schemas.microsoft.com/office/drawing/2014/main" id="{F0F428EB-F3A1-4A2B-8309-B275FFC7671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688ACD2-2990-4DF7-9DF6-BE028AFCDE02}"/>
              </a:ext>
            </a:extLst>
          </p:cNvPr>
          <p:cNvSpPr>
            <a:spLocks noGrp="1"/>
          </p:cNvSpPr>
          <p:nvPr>
            <p:ph type="sldNum" sz="quarter" idx="12"/>
          </p:nvPr>
        </p:nvSpPr>
        <p:spPr/>
        <p:txBody>
          <a:bodyPr/>
          <a:lstStyle/>
          <a:p>
            <a:fld id="{78A6F60C-F14B-4D03-BE72-F729D275D6A5}" type="slidenum">
              <a:rPr lang="en-AU" smtClean="0"/>
              <a:t>‹#›</a:t>
            </a:fld>
            <a:endParaRPr lang="en-AU"/>
          </a:p>
        </p:txBody>
      </p:sp>
    </p:spTree>
    <p:extLst>
      <p:ext uri="{BB962C8B-B14F-4D97-AF65-F5344CB8AC3E}">
        <p14:creationId xmlns:p14="http://schemas.microsoft.com/office/powerpoint/2010/main" val="3700593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940FE-120F-4B87-9D14-7359E0D2E7B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4F876FA-170B-419D-8163-E2728CCC41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BF819D6-10BC-4EC9-84AF-0603450B97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5B4CBE6-F498-465A-84B4-FD3420354001}"/>
              </a:ext>
            </a:extLst>
          </p:cNvPr>
          <p:cNvSpPr>
            <a:spLocks noGrp="1"/>
          </p:cNvSpPr>
          <p:nvPr>
            <p:ph type="dt" sz="half" idx="10"/>
          </p:nvPr>
        </p:nvSpPr>
        <p:spPr/>
        <p:txBody>
          <a:bodyPr/>
          <a:lstStyle/>
          <a:p>
            <a:fld id="{E006392E-3CF7-48B2-9D17-D377816B7444}" type="datetimeFigureOut">
              <a:rPr lang="en-AU" smtClean="0"/>
              <a:t>1/09/2019</a:t>
            </a:fld>
            <a:endParaRPr lang="en-AU"/>
          </a:p>
        </p:txBody>
      </p:sp>
      <p:sp>
        <p:nvSpPr>
          <p:cNvPr id="6" name="Footer Placeholder 5">
            <a:extLst>
              <a:ext uri="{FF2B5EF4-FFF2-40B4-BE49-F238E27FC236}">
                <a16:creationId xmlns:a16="http://schemas.microsoft.com/office/drawing/2014/main" id="{7D85109D-3C33-4475-9760-33CFEA0C09F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01E43BA-9C22-4CDE-A097-4544E6B978E8}"/>
              </a:ext>
            </a:extLst>
          </p:cNvPr>
          <p:cNvSpPr>
            <a:spLocks noGrp="1"/>
          </p:cNvSpPr>
          <p:nvPr>
            <p:ph type="sldNum" sz="quarter" idx="12"/>
          </p:nvPr>
        </p:nvSpPr>
        <p:spPr/>
        <p:txBody>
          <a:bodyPr/>
          <a:lstStyle/>
          <a:p>
            <a:fld id="{78A6F60C-F14B-4D03-BE72-F729D275D6A5}" type="slidenum">
              <a:rPr lang="en-AU" smtClean="0"/>
              <a:t>‹#›</a:t>
            </a:fld>
            <a:endParaRPr lang="en-AU"/>
          </a:p>
        </p:txBody>
      </p:sp>
    </p:spTree>
    <p:extLst>
      <p:ext uri="{BB962C8B-B14F-4D97-AF65-F5344CB8AC3E}">
        <p14:creationId xmlns:p14="http://schemas.microsoft.com/office/powerpoint/2010/main" val="2648603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AEA7-7940-480D-B482-D48F061F288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93238F2-C56C-4E5C-A6CB-9F58E28FAB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15B442-E598-4088-8765-9386DBAD5F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B9B6D6F-1AB2-4F9C-8CB9-9962609D77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E0C3D0-192B-4D16-B14B-D7BAC226A1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0406776-08A3-4790-8201-2C5F28F6B83C}"/>
              </a:ext>
            </a:extLst>
          </p:cNvPr>
          <p:cNvSpPr>
            <a:spLocks noGrp="1"/>
          </p:cNvSpPr>
          <p:nvPr>
            <p:ph type="dt" sz="half" idx="10"/>
          </p:nvPr>
        </p:nvSpPr>
        <p:spPr/>
        <p:txBody>
          <a:bodyPr/>
          <a:lstStyle/>
          <a:p>
            <a:fld id="{E006392E-3CF7-48B2-9D17-D377816B7444}" type="datetimeFigureOut">
              <a:rPr lang="en-AU" smtClean="0"/>
              <a:t>1/09/2019</a:t>
            </a:fld>
            <a:endParaRPr lang="en-AU"/>
          </a:p>
        </p:txBody>
      </p:sp>
      <p:sp>
        <p:nvSpPr>
          <p:cNvPr id="8" name="Footer Placeholder 7">
            <a:extLst>
              <a:ext uri="{FF2B5EF4-FFF2-40B4-BE49-F238E27FC236}">
                <a16:creationId xmlns:a16="http://schemas.microsoft.com/office/drawing/2014/main" id="{064016F6-1507-493F-A2A0-EF22FDBA9BA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5423209-BD67-40FC-B128-0A68202222D5}"/>
              </a:ext>
            </a:extLst>
          </p:cNvPr>
          <p:cNvSpPr>
            <a:spLocks noGrp="1"/>
          </p:cNvSpPr>
          <p:nvPr>
            <p:ph type="sldNum" sz="quarter" idx="12"/>
          </p:nvPr>
        </p:nvSpPr>
        <p:spPr/>
        <p:txBody>
          <a:bodyPr/>
          <a:lstStyle/>
          <a:p>
            <a:fld id="{78A6F60C-F14B-4D03-BE72-F729D275D6A5}" type="slidenum">
              <a:rPr lang="en-AU" smtClean="0"/>
              <a:t>‹#›</a:t>
            </a:fld>
            <a:endParaRPr lang="en-AU"/>
          </a:p>
        </p:txBody>
      </p:sp>
    </p:spTree>
    <p:extLst>
      <p:ext uri="{BB962C8B-B14F-4D97-AF65-F5344CB8AC3E}">
        <p14:creationId xmlns:p14="http://schemas.microsoft.com/office/powerpoint/2010/main" val="1171420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BBCC2-3026-44CE-ADC7-035CAD4CECC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7D2FEDF-271F-4446-82A8-1A4BE1218637}"/>
              </a:ext>
            </a:extLst>
          </p:cNvPr>
          <p:cNvSpPr>
            <a:spLocks noGrp="1"/>
          </p:cNvSpPr>
          <p:nvPr>
            <p:ph type="dt" sz="half" idx="10"/>
          </p:nvPr>
        </p:nvSpPr>
        <p:spPr/>
        <p:txBody>
          <a:bodyPr/>
          <a:lstStyle/>
          <a:p>
            <a:fld id="{E006392E-3CF7-48B2-9D17-D377816B7444}" type="datetimeFigureOut">
              <a:rPr lang="en-AU" smtClean="0"/>
              <a:t>1/09/2019</a:t>
            </a:fld>
            <a:endParaRPr lang="en-AU"/>
          </a:p>
        </p:txBody>
      </p:sp>
      <p:sp>
        <p:nvSpPr>
          <p:cNvPr id="4" name="Footer Placeholder 3">
            <a:extLst>
              <a:ext uri="{FF2B5EF4-FFF2-40B4-BE49-F238E27FC236}">
                <a16:creationId xmlns:a16="http://schemas.microsoft.com/office/drawing/2014/main" id="{57F99E84-64AE-4072-8018-9A4837C4A55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96A3A01-E835-40B2-B17D-4A8E118279E4}"/>
              </a:ext>
            </a:extLst>
          </p:cNvPr>
          <p:cNvSpPr>
            <a:spLocks noGrp="1"/>
          </p:cNvSpPr>
          <p:nvPr>
            <p:ph type="sldNum" sz="quarter" idx="12"/>
          </p:nvPr>
        </p:nvSpPr>
        <p:spPr/>
        <p:txBody>
          <a:bodyPr/>
          <a:lstStyle/>
          <a:p>
            <a:fld id="{78A6F60C-F14B-4D03-BE72-F729D275D6A5}" type="slidenum">
              <a:rPr lang="en-AU" smtClean="0"/>
              <a:t>‹#›</a:t>
            </a:fld>
            <a:endParaRPr lang="en-AU"/>
          </a:p>
        </p:txBody>
      </p:sp>
    </p:spTree>
    <p:extLst>
      <p:ext uri="{BB962C8B-B14F-4D97-AF65-F5344CB8AC3E}">
        <p14:creationId xmlns:p14="http://schemas.microsoft.com/office/powerpoint/2010/main" val="539831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349525-EEFA-4EB3-962F-0B196AD8D1CE}"/>
              </a:ext>
            </a:extLst>
          </p:cNvPr>
          <p:cNvSpPr>
            <a:spLocks noGrp="1"/>
          </p:cNvSpPr>
          <p:nvPr>
            <p:ph type="dt" sz="half" idx="10"/>
          </p:nvPr>
        </p:nvSpPr>
        <p:spPr/>
        <p:txBody>
          <a:bodyPr/>
          <a:lstStyle/>
          <a:p>
            <a:fld id="{E006392E-3CF7-48B2-9D17-D377816B7444}" type="datetimeFigureOut">
              <a:rPr lang="en-AU" smtClean="0"/>
              <a:t>1/09/2019</a:t>
            </a:fld>
            <a:endParaRPr lang="en-AU"/>
          </a:p>
        </p:txBody>
      </p:sp>
      <p:sp>
        <p:nvSpPr>
          <p:cNvPr id="3" name="Footer Placeholder 2">
            <a:extLst>
              <a:ext uri="{FF2B5EF4-FFF2-40B4-BE49-F238E27FC236}">
                <a16:creationId xmlns:a16="http://schemas.microsoft.com/office/drawing/2014/main" id="{BE8676B4-F8C1-4E9C-8691-44FFD8C3D53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2FB53ED-2529-4B46-ADE1-F0522D068726}"/>
              </a:ext>
            </a:extLst>
          </p:cNvPr>
          <p:cNvSpPr>
            <a:spLocks noGrp="1"/>
          </p:cNvSpPr>
          <p:nvPr>
            <p:ph type="sldNum" sz="quarter" idx="12"/>
          </p:nvPr>
        </p:nvSpPr>
        <p:spPr/>
        <p:txBody>
          <a:bodyPr/>
          <a:lstStyle/>
          <a:p>
            <a:fld id="{78A6F60C-F14B-4D03-BE72-F729D275D6A5}" type="slidenum">
              <a:rPr lang="en-AU" smtClean="0"/>
              <a:t>‹#›</a:t>
            </a:fld>
            <a:endParaRPr lang="en-AU"/>
          </a:p>
        </p:txBody>
      </p:sp>
    </p:spTree>
    <p:extLst>
      <p:ext uri="{BB962C8B-B14F-4D97-AF65-F5344CB8AC3E}">
        <p14:creationId xmlns:p14="http://schemas.microsoft.com/office/powerpoint/2010/main" val="1103345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BB8FD-92E0-418A-A0DC-C35C5145BC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D04D0EA-4498-47A6-B06B-55CAB41DF8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9EBF7906-15BB-463A-8B7D-29E46EDAD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FC4CB8-4AC6-4DC2-A30A-879D76EE2DAC}"/>
              </a:ext>
            </a:extLst>
          </p:cNvPr>
          <p:cNvSpPr>
            <a:spLocks noGrp="1"/>
          </p:cNvSpPr>
          <p:nvPr>
            <p:ph type="dt" sz="half" idx="10"/>
          </p:nvPr>
        </p:nvSpPr>
        <p:spPr/>
        <p:txBody>
          <a:bodyPr/>
          <a:lstStyle/>
          <a:p>
            <a:fld id="{E006392E-3CF7-48B2-9D17-D377816B7444}" type="datetimeFigureOut">
              <a:rPr lang="en-AU" smtClean="0"/>
              <a:t>1/09/2019</a:t>
            </a:fld>
            <a:endParaRPr lang="en-AU"/>
          </a:p>
        </p:txBody>
      </p:sp>
      <p:sp>
        <p:nvSpPr>
          <p:cNvPr id="6" name="Footer Placeholder 5">
            <a:extLst>
              <a:ext uri="{FF2B5EF4-FFF2-40B4-BE49-F238E27FC236}">
                <a16:creationId xmlns:a16="http://schemas.microsoft.com/office/drawing/2014/main" id="{38709534-1D06-45A7-A1A1-5499650B47E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F188C86-B7F2-4956-B467-85E2994048F2}"/>
              </a:ext>
            </a:extLst>
          </p:cNvPr>
          <p:cNvSpPr>
            <a:spLocks noGrp="1"/>
          </p:cNvSpPr>
          <p:nvPr>
            <p:ph type="sldNum" sz="quarter" idx="12"/>
          </p:nvPr>
        </p:nvSpPr>
        <p:spPr/>
        <p:txBody>
          <a:bodyPr/>
          <a:lstStyle/>
          <a:p>
            <a:fld id="{78A6F60C-F14B-4D03-BE72-F729D275D6A5}" type="slidenum">
              <a:rPr lang="en-AU" smtClean="0"/>
              <a:t>‹#›</a:t>
            </a:fld>
            <a:endParaRPr lang="en-AU"/>
          </a:p>
        </p:txBody>
      </p:sp>
    </p:spTree>
    <p:extLst>
      <p:ext uri="{BB962C8B-B14F-4D97-AF65-F5344CB8AC3E}">
        <p14:creationId xmlns:p14="http://schemas.microsoft.com/office/powerpoint/2010/main" val="202050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0882E-FF2E-491E-BDE0-CF00AC2F43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16B80C3-7918-45F1-8C42-18D74DC984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EF8CD7E-78DF-4CF6-9904-B080C868B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474511-4BCD-4971-9F5C-2ADFB04732EC}"/>
              </a:ext>
            </a:extLst>
          </p:cNvPr>
          <p:cNvSpPr>
            <a:spLocks noGrp="1"/>
          </p:cNvSpPr>
          <p:nvPr>
            <p:ph type="dt" sz="half" idx="10"/>
          </p:nvPr>
        </p:nvSpPr>
        <p:spPr/>
        <p:txBody>
          <a:bodyPr/>
          <a:lstStyle/>
          <a:p>
            <a:fld id="{E006392E-3CF7-48B2-9D17-D377816B7444}" type="datetimeFigureOut">
              <a:rPr lang="en-AU" smtClean="0"/>
              <a:t>1/09/2019</a:t>
            </a:fld>
            <a:endParaRPr lang="en-AU"/>
          </a:p>
        </p:txBody>
      </p:sp>
      <p:sp>
        <p:nvSpPr>
          <p:cNvPr id="6" name="Footer Placeholder 5">
            <a:extLst>
              <a:ext uri="{FF2B5EF4-FFF2-40B4-BE49-F238E27FC236}">
                <a16:creationId xmlns:a16="http://schemas.microsoft.com/office/drawing/2014/main" id="{FEBD1A22-5914-4BEB-B577-F2F4D82251F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CFFEECE-ECA0-410D-916B-57064F47333E}"/>
              </a:ext>
            </a:extLst>
          </p:cNvPr>
          <p:cNvSpPr>
            <a:spLocks noGrp="1"/>
          </p:cNvSpPr>
          <p:nvPr>
            <p:ph type="sldNum" sz="quarter" idx="12"/>
          </p:nvPr>
        </p:nvSpPr>
        <p:spPr/>
        <p:txBody>
          <a:bodyPr/>
          <a:lstStyle/>
          <a:p>
            <a:fld id="{78A6F60C-F14B-4D03-BE72-F729D275D6A5}" type="slidenum">
              <a:rPr lang="en-AU" smtClean="0"/>
              <a:t>‹#›</a:t>
            </a:fld>
            <a:endParaRPr lang="en-AU"/>
          </a:p>
        </p:txBody>
      </p:sp>
    </p:spTree>
    <p:extLst>
      <p:ext uri="{BB962C8B-B14F-4D97-AF65-F5344CB8AC3E}">
        <p14:creationId xmlns:p14="http://schemas.microsoft.com/office/powerpoint/2010/main" val="1623937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E9B36A-31F7-4175-BA9E-5F77876D99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7FED842-207D-427C-8A9D-EBB91758F9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D32B7E1-E9AB-4267-92ED-1CD177C6C2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06392E-3CF7-48B2-9D17-D377816B7444}" type="datetimeFigureOut">
              <a:rPr lang="en-AU" smtClean="0"/>
              <a:t>1/09/2019</a:t>
            </a:fld>
            <a:endParaRPr lang="en-AU"/>
          </a:p>
        </p:txBody>
      </p:sp>
      <p:sp>
        <p:nvSpPr>
          <p:cNvPr id="5" name="Footer Placeholder 4">
            <a:extLst>
              <a:ext uri="{FF2B5EF4-FFF2-40B4-BE49-F238E27FC236}">
                <a16:creationId xmlns:a16="http://schemas.microsoft.com/office/drawing/2014/main" id="{3AEDC907-58E4-49B1-AD83-7112CA3B5E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9C7F5BF-7720-43D3-84F7-AF1BAEAA88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A6F60C-F14B-4D03-BE72-F729D275D6A5}" type="slidenum">
              <a:rPr lang="en-AU" smtClean="0"/>
              <a:t>‹#›</a:t>
            </a:fld>
            <a:endParaRPr lang="en-AU"/>
          </a:p>
        </p:txBody>
      </p:sp>
    </p:spTree>
    <p:extLst>
      <p:ext uri="{BB962C8B-B14F-4D97-AF65-F5344CB8AC3E}">
        <p14:creationId xmlns:p14="http://schemas.microsoft.com/office/powerpoint/2010/main" val="3123078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environment.gov.au/biodiversity/threatened/conservation-advices/eucalyptus-gunnii-subsp" TargetMode="External"/><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hyperlink" Target="https://eprints.utas.edu.au/752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C41387-C77B-4CE9-A4A9-63016A349679}"/>
              </a:ext>
            </a:extLst>
          </p:cNvPr>
          <p:cNvSpPr txBox="1"/>
          <p:nvPr/>
        </p:nvSpPr>
        <p:spPr>
          <a:xfrm>
            <a:off x="2407640" y="749230"/>
            <a:ext cx="6667617" cy="630942"/>
          </a:xfrm>
          <a:prstGeom prst="rect">
            <a:avLst/>
          </a:prstGeom>
          <a:solidFill>
            <a:schemeClr val="accent6">
              <a:lumMod val="20000"/>
              <a:lumOff val="80000"/>
            </a:schemeClr>
          </a:solidFill>
        </p:spPr>
        <p:txBody>
          <a:bodyPr wrap="square" rtlCol="0">
            <a:spAutoFit/>
          </a:bodyPr>
          <a:lstStyle/>
          <a:p>
            <a:r>
              <a:rPr lang="en-AU" sz="3500" dirty="0"/>
              <a:t>Indigenous Australian Chemistry</a:t>
            </a:r>
          </a:p>
        </p:txBody>
      </p:sp>
      <p:pic>
        <p:nvPicPr>
          <p:cNvPr id="3" name="Picture 2">
            <a:extLst>
              <a:ext uri="{FF2B5EF4-FFF2-40B4-BE49-F238E27FC236}">
                <a16:creationId xmlns:a16="http://schemas.microsoft.com/office/drawing/2014/main" id="{162E0D60-6AF2-4194-BA94-9BD302B66A35}"/>
              </a:ext>
            </a:extLst>
          </p:cNvPr>
          <p:cNvPicPr>
            <a:picLocks noChangeAspect="1"/>
          </p:cNvPicPr>
          <p:nvPr/>
        </p:nvPicPr>
        <p:blipFill>
          <a:blip r:embed="rId2"/>
          <a:stretch>
            <a:fillRect/>
          </a:stretch>
        </p:blipFill>
        <p:spPr>
          <a:xfrm>
            <a:off x="5800244" y="1957387"/>
            <a:ext cx="4467225" cy="2943225"/>
          </a:xfrm>
          <a:prstGeom prst="rect">
            <a:avLst/>
          </a:prstGeom>
        </p:spPr>
      </p:pic>
      <p:sp>
        <p:nvSpPr>
          <p:cNvPr id="4" name="TextBox 3">
            <a:extLst>
              <a:ext uri="{FF2B5EF4-FFF2-40B4-BE49-F238E27FC236}">
                <a16:creationId xmlns:a16="http://schemas.microsoft.com/office/drawing/2014/main" id="{F463A403-6B0D-42F8-9E29-173956ABFBDF}"/>
              </a:ext>
            </a:extLst>
          </p:cNvPr>
          <p:cNvSpPr txBox="1"/>
          <p:nvPr/>
        </p:nvSpPr>
        <p:spPr>
          <a:xfrm>
            <a:off x="327170" y="3036815"/>
            <a:ext cx="3657600" cy="2308324"/>
          </a:xfrm>
          <a:prstGeom prst="rect">
            <a:avLst/>
          </a:prstGeom>
          <a:solidFill>
            <a:schemeClr val="accent4">
              <a:lumMod val="20000"/>
              <a:lumOff val="80000"/>
            </a:schemeClr>
          </a:solidFill>
        </p:spPr>
        <p:txBody>
          <a:bodyPr wrap="square" rtlCol="0">
            <a:spAutoFit/>
          </a:bodyPr>
          <a:lstStyle/>
          <a:p>
            <a:r>
              <a:rPr lang="en-AU" dirty="0"/>
              <a:t>If you thought indigenous Australians knew very little about chemistry, think again! </a:t>
            </a:r>
          </a:p>
          <a:p>
            <a:endParaRPr lang="en-AU" dirty="0"/>
          </a:p>
          <a:p>
            <a:r>
              <a:rPr lang="en-AU" dirty="0"/>
              <a:t>Scientists are now starting to realise how chemical processes indigenous Australians have applied over the past centuries.</a:t>
            </a:r>
          </a:p>
        </p:txBody>
      </p:sp>
      <p:sp>
        <p:nvSpPr>
          <p:cNvPr id="5" name="TextBox 4">
            <a:extLst>
              <a:ext uri="{FF2B5EF4-FFF2-40B4-BE49-F238E27FC236}">
                <a16:creationId xmlns:a16="http://schemas.microsoft.com/office/drawing/2014/main" id="{B59B7690-CC97-4465-BAED-7C11BC86B02B}"/>
              </a:ext>
            </a:extLst>
          </p:cNvPr>
          <p:cNvSpPr txBox="1"/>
          <p:nvPr/>
        </p:nvSpPr>
        <p:spPr>
          <a:xfrm>
            <a:off x="6456725" y="5154661"/>
            <a:ext cx="3657600" cy="646331"/>
          </a:xfrm>
          <a:prstGeom prst="rect">
            <a:avLst/>
          </a:prstGeom>
          <a:solidFill>
            <a:schemeClr val="accent2">
              <a:lumMod val="40000"/>
              <a:lumOff val="60000"/>
            </a:schemeClr>
          </a:solidFill>
        </p:spPr>
        <p:txBody>
          <a:bodyPr wrap="square" rtlCol="0">
            <a:spAutoFit/>
          </a:bodyPr>
          <a:lstStyle/>
          <a:p>
            <a:r>
              <a:rPr lang="en-AU" dirty="0"/>
              <a:t>Indigenous rangers planning fire breaks in Northern Australia.</a:t>
            </a:r>
          </a:p>
        </p:txBody>
      </p:sp>
      <p:sp>
        <p:nvSpPr>
          <p:cNvPr id="6" name="TextBox 5">
            <a:extLst>
              <a:ext uri="{FF2B5EF4-FFF2-40B4-BE49-F238E27FC236}">
                <a16:creationId xmlns:a16="http://schemas.microsoft.com/office/drawing/2014/main" id="{3A42A553-AA5E-4F55-9C70-FB57AD510AED}"/>
              </a:ext>
            </a:extLst>
          </p:cNvPr>
          <p:cNvSpPr txBox="1"/>
          <p:nvPr/>
        </p:nvSpPr>
        <p:spPr>
          <a:xfrm>
            <a:off x="629174" y="6131109"/>
            <a:ext cx="1174459" cy="276999"/>
          </a:xfrm>
          <a:prstGeom prst="rect">
            <a:avLst/>
          </a:prstGeom>
          <a:noFill/>
        </p:spPr>
        <p:txBody>
          <a:bodyPr wrap="square" rtlCol="0">
            <a:spAutoFit/>
          </a:bodyPr>
          <a:lstStyle/>
          <a:p>
            <a:r>
              <a:rPr lang="en-AU" sz="1200" dirty="0"/>
              <a:t>© </a:t>
            </a:r>
            <a:r>
              <a:rPr lang="en-AU" sz="1200" dirty="0" err="1"/>
              <a:t>POShea</a:t>
            </a:r>
            <a:endParaRPr lang="en-AU" sz="1200" dirty="0"/>
          </a:p>
        </p:txBody>
      </p:sp>
    </p:spTree>
    <p:extLst>
      <p:ext uri="{BB962C8B-B14F-4D97-AF65-F5344CB8AC3E}">
        <p14:creationId xmlns:p14="http://schemas.microsoft.com/office/powerpoint/2010/main" val="2351078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BFBE26-5886-4FFC-AB49-8D9CA4FB4354}"/>
              </a:ext>
            </a:extLst>
          </p:cNvPr>
          <p:cNvPicPr/>
          <p:nvPr/>
        </p:nvPicPr>
        <p:blipFill>
          <a:blip r:embed="rId2"/>
          <a:stretch>
            <a:fillRect/>
          </a:stretch>
        </p:blipFill>
        <p:spPr>
          <a:xfrm>
            <a:off x="294097" y="194575"/>
            <a:ext cx="3917175" cy="3874085"/>
          </a:xfrm>
          <a:prstGeom prst="rect">
            <a:avLst/>
          </a:prstGeom>
        </p:spPr>
      </p:pic>
      <p:pic>
        <p:nvPicPr>
          <p:cNvPr id="3" name="Picture 2">
            <a:extLst>
              <a:ext uri="{FF2B5EF4-FFF2-40B4-BE49-F238E27FC236}">
                <a16:creationId xmlns:a16="http://schemas.microsoft.com/office/drawing/2014/main" id="{0D8D7E90-B940-4D65-AE64-B41CA38FA507}"/>
              </a:ext>
            </a:extLst>
          </p:cNvPr>
          <p:cNvPicPr/>
          <p:nvPr/>
        </p:nvPicPr>
        <p:blipFill>
          <a:blip r:embed="rId3"/>
          <a:stretch>
            <a:fillRect/>
          </a:stretch>
        </p:blipFill>
        <p:spPr>
          <a:xfrm>
            <a:off x="4620023" y="246570"/>
            <a:ext cx="3777357" cy="3597247"/>
          </a:xfrm>
          <a:prstGeom prst="rect">
            <a:avLst/>
          </a:prstGeom>
        </p:spPr>
      </p:pic>
      <p:pic>
        <p:nvPicPr>
          <p:cNvPr id="4" name="Picture 3">
            <a:extLst>
              <a:ext uri="{FF2B5EF4-FFF2-40B4-BE49-F238E27FC236}">
                <a16:creationId xmlns:a16="http://schemas.microsoft.com/office/drawing/2014/main" id="{402E4D0F-33A1-4C45-B945-F8A5F212CC85}"/>
              </a:ext>
            </a:extLst>
          </p:cNvPr>
          <p:cNvPicPr/>
          <p:nvPr/>
        </p:nvPicPr>
        <p:blipFill>
          <a:blip r:embed="rId4"/>
          <a:stretch>
            <a:fillRect/>
          </a:stretch>
        </p:blipFill>
        <p:spPr>
          <a:xfrm>
            <a:off x="7533797" y="2820360"/>
            <a:ext cx="3975898" cy="3597246"/>
          </a:xfrm>
          <a:prstGeom prst="rect">
            <a:avLst/>
          </a:prstGeom>
        </p:spPr>
      </p:pic>
    </p:spTree>
    <p:extLst>
      <p:ext uri="{BB962C8B-B14F-4D97-AF65-F5344CB8AC3E}">
        <p14:creationId xmlns:p14="http://schemas.microsoft.com/office/powerpoint/2010/main" val="3681442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B1ADE4-9E27-45E4-8B55-CEEA911EE330}"/>
              </a:ext>
            </a:extLst>
          </p:cNvPr>
          <p:cNvPicPr/>
          <p:nvPr/>
        </p:nvPicPr>
        <p:blipFill>
          <a:blip r:embed="rId2"/>
          <a:stretch>
            <a:fillRect/>
          </a:stretch>
        </p:blipFill>
        <p:spPr>
          <a:xfrm>
            <a:off x="329529" y="609337"/>
            <a:ext cx="2715674" cy="3157320"/>
          </a:xfrm>
          <a:prstGeom prst="rect">
            <a:avLst/>
          </a:prstGeom>
        </p:spPr>
      </p:pic>
      <p:pic>
        <p:nvPicPr>
          <p:cNvPr id="3" name="Picture 2">
            <a:extLst>
              <a:ext uri="{FF2B5EF4-FFF2-40B4-BE49-F238E27FC236}">
                <a16:creationId xmlns:a16="http://schemas.microsoft.com/office/drawing/2014/main" id="{68E53590-AEA0-4863-9490-375D061A7760}"/>
              </a:ext>
            </a:extLst>
          </p:cNvPr>
          <p:cNvPicPr>
            <a:picLocks noChangeAspect="1"/>
          </p:cNvPicPr>
          <p:nvPr/>
        </p:nvPicPr>
        <p:blipFill>
          <a:blip r:embed="rId3"/>
          <a:stretch>
            <a:fillRect/>
          </a:stretch>
        </p:blipFill>
        <p:spPr>
          <a:xfrm>
            <a:off x="3448050" y="0"/>
            <a:ext cx="2647950" cy="5095875"/>
          </a:xfrm>
          <a:prstGeom prst="rect">
            <a:avLst/>
          </a:prstGeom>
        </p:spPr>
      </p:pic>
      <p:sp>
        <p:nvSpPr>
          <p:cNvPr id="4" name="TextBox 3">
            <a:extLst>
              <a:ext uri="{FF2B5EF4-FFF2-40B4-BE49-F238E27FC236}">
                <a16:creationId xmlns:a16="http://schemas.microsoft.com/office/drawing/2014/main" id="{85559BA4-44C8-41BB-A4C4-7EB9679BB71A}"/>
              </a:ext>
            </a:extLst>
          </p:cNvPr>
          <p:cNvSpPr txBox="1"/>
          <p:nvPr/>
        </p:nvSpPr>
        <p:spPr>
          <a:xfrm>
            <a:off x="6498847" y="212335"/>
            <a:ext cx="4566232" cy="3862596"/>
          </a:xfrm>
          <a:prstGeom prst="rect">
            <a:avLst/>
          </a:prstGeom>
          <a:solidFill>
            <a:srgbClr val="FEDACC"/>
          </a:solidFill>
        </p:spPr>
        <p:txBody>
          <a:bodyPr wrap="square" rtlCol="0">
            <a:spAutoFit/>
          </a:bodyPr>
          <a:lstStyle/>
          <a:p>
            <a:r>
              <a:rPr lang="en-AU" sz="3500" dirty="0"/>
              <a:t>Captain Cook’s botanist, Joseph Banks noticed how many uses indigenous Australians had for tea-tree. It is the strongest natural antiseptic in the world.</a:t>
            </a:r>
          </a:p>
        </p:txBody>
      </p:sp>
    </p:spTree>
    <p:extLst>
      <p:ext uri="{BB962C8B-B14F-4D97-AF65-F5344CB8AC3E}">
        <p14:creationId xmlns:p14="http://schemas.microsoft.com/office/powerpoint/2010/main" val="1568698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2E1EF5-D59B-46F6-9BB6-6654B4822F1D}"/>
              </a:ext>
            </a:extLst>
          </p:cNvPr>
          <p:cNvPicPr/>
          <p:nvPr/>
        </p:nvPicPr>
        <p:blipFill>
          <a:blip r:embed="rId2">
            <a:duotone>
              <a:prstClr val="black"/>
              <a:schemeClr val="accent6">
                <a:tint val="45000"/>
                <a:satMod val="400000"/>
              </a:schemeClr>
            </a:duotone>
          </a:blip>
          <a:stretch>
            <a:fillRect/>
          </a:stretch>
        </p:blipFill>
        <p:spPr>
          <a:xfrm>
            <a:off x="864548" y="3107064"/>
            <a:ext cx="9462299" cy="3033677"/>
          </a:xfrm>
          <a:prstGeom prst="rect">
            <a:avLst/>
          </a:prstGeom>
        </p:spPr>
      </p:pic>
      <p:pic>
        <p:nvPicPr>
          <p:cNvPr id="3" name="Picture 2">
            <a:extLst>
              <a:ext uri="{FF2B5EF4-FFF2-40B4-BE49-F238E27FC236}">
                <a16:creationId xmlns:a16="http://schemas.microsoft.com/office/drawing/2014/main" id="{3BEAFA21-9CBF-4F1A-9785-146C3F1D1364}"/>
              </a:ext>
            </a:extLst>
          </p:cNvPr>
          <p:cNvPicPr>
            <a:picLocks noChangeAspect="1"/>
          </p:cNvPicPr>
          <p:nvPr/>
        </p:nvPicPr>
        <p:blipFill>
          <a:blip r:embed="rId3"/>
          <a:stretch>
            <a:fillRect/>
          </a:stretch>
        </p:blipFill>
        <p:spPr>
          <a:xfrm>
            <a:off x="1492672" y="348056"/>
            <a:ext cx="4819533" cy="2613258"/>
          </a:xfrm>
          <a:prstGeom prst="rect">
            <a:avLst/>
          </a:prstGeom>
        </p:spPr>
      </p:pic>
    </p:spTree>
    <p:extLst>
      <p:ext uri="{BB962C8B-B14F-4D97-AF65-F5344CB8AC3E}">
        <p14:creationId xmlns:p14="http://schemas.microsoft.com/office/powerpoint/2010/main" val="1489340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ED4217-4C75-4178-9E30-2F96BDC58DFD}"/>
              </a:ext>
            </a:extLst>
          </p:cNvPr>
          <p:cNvPicPr/>
          <p:nvPr/>
        </p:nvPicPr>
        <p:blipFill>
          <a:blip r:embed="rId2"/>
          <a:stretch>
            <a:fillRect/>
          </a:stretch>
        </p:blipFill>
        <p:spPr>
          <a:xfrm>
            <a:off x="226503" y="416828"/>
            <a:ext cx="3468630" cy="5656802"/>
          </a:xfrm>
          <a:prstGeom prst="rect">
            <a:avLst/>
          </a:prstGeom>
        </p:spPr>
      </p:pic>
      <p:pic>
        <p:nvPicPr>
          <p:cNvPr id="3" name="Picture 2">
            <a:extLst>
              <a:ext uri="{FF2B5EF4-FFF2-40B4-BE49-F238E27FC236}">
                <a16:creationId xmlns:a16="http://schemas.microsoft.com/office/drawing/2014/main" id="{3201C980-0CC7-4E3F-A60C-BD0A78D09AE3}"/>
              </a:ext>
            </a:extLst>
          </p:cNvPr>
          <p:cNvPicPr/>
          <p:nvPr/>
        </p:nvPicPr>
        <p:blipFill>
          <a:blip r:embed="rId3">
            <a:duotone>
              <a:prstClr val="black"/>
              <a:schemeClr val="accent4">
                <a:tint val="45000"/>
                <a:satMod val="400000"/>
              </a:schemeClr>
            </a:duotone>
          </a:blip>
          <a:stretch>
            <a:fillRect/>
          </a:stretch>
        </p:blipFill>
        <p:spPr>
          <a:xfrm>
            <a:off x="3836567" y="958870"/>
            <a:ext cx="6892952" cy="3235625"/>
          </a:xfrm>
          <a:prstGeom prst="rect">
            <a:avLst/>
          </a:prstGeom>
        </p:spPr>
      </p:pic>
    </p:spTree>
    <p:extLst>
      <p:ext uri="{BB962C8B-B14F-4D97-AF65-F5344CB8AC3E}">
        <p14:creationId xmlns:p14="http://schemas.microsoft.com/office/powerpoint/2010/main" val="4258653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1AAA50-808D-43AA-BA54-1796D299C2E4}"/>
              </a:ext>
            </a:extLst>
          </p:cNvPr>
          <p:cNvPicPr/>
          <p:nvPr/>
        </p:nvPicPr>
        <p:blipFill>
          <a:blip r:embed="rId2"/>
          <a:stretch>
            <a:fillRect/>
          </a:stretch>
        </p:blipFill>
        <p:spPr>
          <a:xfrm>
            <a:off x="707536" y="2139381"/>
            <a:ext cx="8847455" cy="3502025"/>
          </a:xfrm>
          <a:prstGeom prst="rect">
            <a:avLst/>
          </a:prstGeom>
        </p:spPr>
      </p:pic>
      <p:sp>
        <p:nvSpPr>
          <p:cNvPr id="4" name="TextBox 3">
            <a:extLst>
              <a:ext uri="{FF2B5EF4-FFF2-40B4-BE49-F238E27FC236}">
                <a16:creationId xmlns:a16="http://schemas.microsoft.com/office/drawing/2014/main" id="{24DFF9D7-9136-4366-8F35-1BE0EF114A5D}"/>
              </a:ext>
            </a:extLst>
          </p:cNvPr>
          <p:cNvSpPr txBox="1"/>
          <p:nvPr/>
        </p:nvSpPr>
        <p:spPr>
          <a:xfrm>
            <a:off x="808206" y="321392"/>
            <a:ext cx="8847454" cy="1492716"/>
          </a:xfrm>
          <a:prstGeom prst="rect">
            <a:avLst/>
          </a:prstGeom>
          <a:solidFill>
            <a:srgbClr val="F9DDD1"/>
          </a:solidFill>
        </p:spPr>
        <p:txBody>
          <a:bodyPr wrap="square" rtlCol="0">
            <a:spAutoFit/>
          </a:bodyPr>
          <a:lstStyle/>
          <a:p>
            <a:r>
              <a:rPr lang="en-AU" sz="3500" dirty="0" err="1"/>
              <a:t>Eremophilia</a:t>
            </a:r>
            <a:r>
              <a:rPr lang="en-AU" sz="3500" dirty="0"/>
              <a:t> (Emu bush)</a:t>
            </a:r>
          </a:p>
          <a:p>
            <a:r>
              <a:rPr lang="en-AU" sz="2800" dirty="0"/>
              <a:t>Often used in smoking ceremonies where the fragrant aromas helped with colds and other fevers.</a:t>
            </a:r>
          </a:p>
        </p:txBody>
      </p:sp>
    </p:spTree>
    <p:extLst>
      <p:ext uri="{BB962C8B-B14F-4D97-AF65-F5344CB8AC3E}">
        <p14:creationId xmlns:p14="http://schemas.microsoft.com/office/powerpoint/2010/main" val="3645790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67BE82-2F35-4FEF-8C41-7699C8B8FFD8}"/>
              </a:ext>
            </a:extLst>
          </p:cNvPr>
          <p:cNvPicPr/>
          <p:nvPr/>
        </p:nvPicPr>
        <p:blipFill>
          <a:blip r:embed="rId2"/>
          <a:stretch>
            <a:fillRect/>
          </a:stretch>
        </p:blipFill>
        <p:spPr>
          <a:xfrm>
            <a:off x="621269" y="437032"/>
            <a:ext cx="8128447" cy="6265772"/>
          </a:xfrm>
          <a:prstGeom prst="rect">
            <a:avLst/>
          </a:prstGeom>
        </p:spPr>
      </p:pic>
    </p:spTree>
    <p:extLst>
      <p:ext uri="{BB962C8B-B14F-4D97-AF65-F5344CB8AC3E}">
        <p14:creationId xmlns:p14="http://schemas.microsoft.com/office/powerpoint/2010/main" val="2259561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6344D6-6A7C-4499-80CC-3C42B1C8979A}"/>
              </a:ext>
            </a:extLst>
          </p:cNvPr>
          <p:cNvPicPr/>
          <p:nvPr/>
        </p:nvPicPr>
        <p:blipFill rotWithShape="1">
          <a:blip r:embed="rId2">
            <a:duotone>
              <a:prstClr val="black"/>
              <a:schemeClr val="accent2">
                <a:tint val="45000"/>
                <a:satMod val="400000"/>
              </a:schemeClr>
            </a:duotone>
          </a:blip>
          <a:srcRect l="1" r="337" b="18241"/>
          <a:stretch/>
        </p:blipFill>
        <p:spPr>
          <a:xfrm>
            <a:off x="92764" y="86114"/>
            <a:ext cx="7432161" cy="3722488"/>
          </a:xfrm>
          <a:prstGeom prst="rect">
            <a:avLst/>
          </a:prstGeom>
        </p:spPr>
      </p:pic>
      <p:pic>
        <p:nvPicPr>
          <p:cNvPr id="3" name="Picture 2">
            <a:extLst>
              <a:ext uri="{FF2B5EF4-FFF2-40B4-BE49-F238E27FC236}">
                <a16:creationId xmlns:a16="http://schemas.microsoft.com/office/drawing/2014/main" id="{2CE4DE22-3085-44F8-95E5-F810CF7AF6DF}"/>
              </a:ext>
            </a:extLst>
          </p:cNvPr>
          <p:cNvPicPr/>
          <p:nvPr/>
        </p:nvPicPr>
        <p:blipFill>
          <a:blip r:embed="rId3"/>
          <a:stretch>
            <a:fillRect/>
          </a:stretch>
        </p:blipFill>
        <p:spPr>
          <a:xfrm>
            <a:off x="7214137" y="2893939"/>
            <a:ext cx="4391025" cy="3486150"/>
          </a:xfrm>
          <a:prstGeom prst="rect">
            <a:avLst/>
          </a:prstGeom>
        </p:spPr>
      </p:pic>
    </p:spTree>
    <p:extLst>
      <p:ext uri="{BB962C8B-B14F-4D97-AF65-F5344CB8AC3E}">
        <p14:creationId xmlns:p14="http://schemas.microsoft.com/office/powerpoint/2010/main" val="101778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B4CA27-0B3A-4A4D-90A9-E3336380AE73}"/>
              </a:ext>
            </a:extLst>
          </p:cNvPr>
          <p:cNvPicPr/>
          <p:nvPr/>
        </p:nvPicPr>
        <p:blipFill>
          <a:blip r:embed="rId2"/>
          <a:stretch>
            <a:fillRect/>
          </a:stretch>
        </p:blipFill>
        <p:spPr>
          <a:xfrm>
            <a:off x="92762" y="231383"/>
            <a:ext cx="5234247" cy="5607355"/>
          </a:xfrm>
          <a:prstGeom prst="rect">
            <a:avLst/>
          </a:prstGeom>
        </p:spPr>
      </p:pic>
      <p:sp>
        <p:nvSpPr>
          <p:cNvPr id="3" name="Rectangle 2">
            <a:extLst>
              <a:ext uri="{FF2B5EF4-FFF2-40B4-BE49-F238E27FC236}">
                <a16:creationId xmlns:a16="http://schemas.microsoft.com/office/drawing/2014/main" id="{C15F3F83-F9BA-4A2E-9CD0-FFB72F6D525B}"/>
              </a:ext>
            </a:extLst>
          </p:cNvPr>
          <p:cNvSpPr/>
          <p:nvPr/>
        </p:nvSpPr>
        <p:spPr>
          <a:xfrm>
            <a:off x="5455641" y="231383"/>
            <a:ext cx="5970165" cy="6055504"/>
          </a:xfrm>
          <a:prstGeom prst="rect">
            <a:avLst/>
          </a:prstGeom>
          <a:solidFill>
            <a:schemeClr val="accent4">
              <a:lumMod val="20000"/>
              <a:lumOff val="80000"/>
            </a:schemeClr>
          </a:solidFill>
        </p:spPr>
        <p:txBody>
          <a:bodyPr wrap="square">
            <a:spAutoFit/>
          </a:bodyPr>
          <a:lstStyle/>
          <a:p>
            <a:pPr fontAlgn="base">
              <a:spcAft>
                <a:spcPts val="900"/>
              </a:spcAft>
            </a:pPr>
            <a:r>
              <a:rPr lang="en-AU" sz="2800" b="1" dirty="0">
                <a:solidFill>
                  <a:srgbClr val="383838"/>
                </a:solidFill>
                <a:effectLst/>
                <a:latin typeface="Georgia" panose="02040502050405020303" pitchFamily="18" charset="0"/>
                <a:ea typeface="Times New Roman" panose="02020603050405020304" pitchFamily="18" charset="0"/>
              </a:rPr>
              <a:t>A drink from sap</a:t>
            </a:r>
            <a:endParaRPr lang="en-AU" sz="2800" b="1" dirty="0">
              <a:effectLst/>
              <a:latin typeface="Times New Roman" panose="02020603050405020304" pitchFamily="18" charset="0"/>
              <a:ea typeface="Times New Roman" panose="02020603050405020304" pitchFamily="18" charset="0"/>
            </a:endParaRPr>
          </a:p>
          <a:p>
            <a:pPr fontAlgn="base">
              <a:spcAft>
                <a:spcPts val="0"/>
              </a:spcAft>
            </a:pPr>
            <a:r>
              <a:rPr lang="en-AU" sz="2200" dirty="0">
                <a:solidFill>
                  <a:srgbClr val="383838"/>
                </a:solidFill>
                <a:latin typeface="Georgia" panose="02040502050405020303" pitchFamily="18" charset="0"/>
                <a:ea typeface="Times New Roman" panose="02020603050405020304" pitchFamily="18" charset="0"/>
              </a:rPr>
              <a:t>The </a:t>
            </a:r>
            <a:r>
              <a:rPr lang="en-AU" sz="2200" i="1" dirty="0">
                <a:solidFill>
                  <a:srgbClr val="383838"/>
                </a:solidFill>
                <a:latin typeface="Georgia" panose="02040502050405020303" pitchFamily="18" charset="0"/>
                <a:ea typeface="Times New Roman" panose="02020603050405020304" pitchFamily="18" charset="0"/>
              </a:rPr>
              <a:t>Eucalyptus </a:t>
            </a:r>
            <a:r>
              <a:rPr lang="en-AU" sz="2200" i="1" dirty="0" err="1">
                <a:solidFill>
                  <a:srgbClr val="383838"/>
                </a:solidFill>
                <a:latin typeface="Georgia" panose="02040502050405020303" pitchFamily="18" charset="0"/>
                <a:ea typeface="Times New Roman" panose="02020603050405020304" pitchFamily="18" charset="0"/>
              </a:rPr>
              <a:t>gunnii</a:t>
            </a:r>
            <a:r>
              <a:rPr lang="en-AU" sz="2200" dirty="0">
                <a:solidFill>
                  <a:srgbClr val="383838"/>
                </a:solidFill>
                <a:latin typeface="Georgia" panose="02040502050405020303" pitchFamily="18" charset="0"/>
                <a:ea typeface="Times New Roman" panose="02020603050405020304" pitchFamily="18" charset="0"/>
              </a:rPr>
              <a:t> trees originate from the Central Highlands of Tasmania at about 1,000 metres above sea level. Perhaps the easiest material to use from these trees is the sap.</a:t>
            </a:r>
          </a:p>
          <a:p>
            <a:pPr fontAlgn="base">
              <a:spcAft>
                <a:spcPts val="0"/>
              </a:spcAft>
            </a:pPr>
            <a:endParaRPr lang="en-AU" sz="2200" dirty="0">
              <a:latin typeface="Times New Roman" panose="02020603050405020304" pitchFamily="18" charset="0"/>
              <a:ea typeface="Times New Roman" panose="02020603050405020304" pitchFamily="18" charset="0"/>
            </a:endParaRPr>
          </a:p>
          <a:p>
            <a:pPr fontAlgn="base">
              <a:spcAft>
                <a:spcPts val="0"/>
              </a:spcAft>
            </a:pPr>
            <a:r>
              <a:rPr lang="en-AU" sz="2200" dirty="0">
                <a:solidFill>
                  <a:srgbClr val="383838"/>
                </a:solidFill>
                <a:latin typeface="Georgia" panose="02040502050405020303" pitchFamily="18" charset="0"/>
                <a:ea typeface="Times New Roman" panose="02020603050405020304" pitchFamily="18" charset="0"/>
              </a:rPr>
              <a:t>One subspecies (</a:t>
            </a:r>
            <a:r>
              <a:rPr lang="en-AU" sz="2200" i="1" dirty="0" err="1">
                <a:solidFill>
                  <a:srgbClr val="383838"/>
                </a:solidFill>
                <a:latin typeface="Georgia" panose="02040502050405020303" pitchFamily="18" charset="0"/>
                <a:ea typeface="Times New Roman" panose="02020603050405020304" pitchFamily="18" charset="0"/>
              </a:rPr>
              <a:t>divaricata</a:t>
            </a:r>
            <a:r>
              <a:rPr lang="en-AU" sz="2200" dirty="0">
                <a:solidFill>
                  <a:srgbClr val="383838"/>
                </a:solidFill>
                <a:latin typeface="Georgia" panose="02040502050405020303" pitchFamily="18" charset="0"/>
                <a:ea typeface="Times New Roman" panose="02020603050405020304" pitchFamily="18" charset="0"/>
              </a:rPr>
              <a:t>) is </a:t>
            </a:r>
            <a:r>
              <a:rPr lang="en-AU" sz="2200" u="sng" dirty="0">
                <a:solidFill>
                  <a:srgbClr val="555768"/>
                </a:solidFill>
                <a:latin typeface="Georgia" panose="02040502050405020303" pitchFamily="18" charset="0"/>
                <a:ea typeface="Times New Roman" panose="02020603050405020304" pitchFamily="18" charset="0"/>
                <a:hlinkClick r:id="rId3"/>
              </a:rPr>
              <a:t>listed as endangered</a:t>
            </a:r>
            <a:r>
              <a:rPr lang="en-AU" sz="2200" dirty="0">
                <a:solidFill>
                  <a:srgbClr val="383838"/>
                </a:solidFill>
                <a:latin typeface="Georgia" panose="02040502050405020303" pitchFamily="18" charset="0"/>
                <a:ea typeface="Times New Roman" panose="02020603050405020304" pitchFamily="18" charset="0"/>
              </a:rPr>
              <a:t>, and is </a:t>
            </a:r>
            <a:r>
              <a:rPr lang="en-AU" sz="2200" u="sng" dirty="0">
                <a:solidFill>
                  <a:srgbClr val="555768"/>
                </a:solidFill>
                <a:latin typeface="Georgia" panose="02040502050405020303" pitchFamily="18" charset="0"/>
                <a:ea typeface="Times New Roman" panose="02020603050405020304" pitchFamily="18" charset="0"/>
                <a:hlinkClick r:id="rId4"/>
              </a:rPr>
              <a:t>apparently suffering</a:t>
            </a:r>
            <a:r>
              <a:rPr lang="en-AU" sz="2200" dirty="0">
                <a:solidFill>
                  <a:srgbClr val="383838"/>
                </a:solidFill>
                <a:latin typeface="Georgia" panose="02040502050405020303" pitchFamily="18" charset="0"/>
                <a:ea typeface="Times New Roman" panose="02020603050405020304" pitchFamily="18" charset="0"/>
              </a:rPr>
              <a:t> the effects of climate change and grazing.</a:t>
            </a:r>
            <a:endParaRPr lang="en-AU" sz="2200" dirty="0">
              <a:latin typeface="Times New Roman" panose="02020603050405020304" pitchFamily="18" charset="0"/>
              <a:ea typeface="Times New Roman" panose="02020603050405020304" pitchFamily="18" charset="0"/>
            </a:endParaRPr>
          </a:p>
          <a:p>
            <a:pPr fontAlgn="base">
              <a:spcAft>
                <a:spcPts val="0"/>
              </a:spcAft>
            </a:pPr>
            <a:r>
              <a:rPr lang="en-AU" sz="2200" dirty="0">
                <a:solidFill>
                  <a:srgbClr val="383838"/>
                </a:solidFill>
                <a:latin typeface="Georgia" panose="02040502050405020303" pitchFamily="18" charset="0"/>
                <a:ea typeface="Times New Roman" panose="02020603050405020304" pitchFamily="18" charset="0"/>
              </a:rPr>
              <a:t>In the past, Aboriginal people tapped the trees to allow the sap, resembling maple syrup, to collect in hollows in the bark or at the base of the tree. Ever-present yeast would ferment the liquid to an alcoholic, cider-like beverage that the local Aboriginal people referred to as </a:t>
            </a:r>
            <a:r>
              <a:rPr lang="en-AU" sz="2200" i="1" dirty="0">
                <a:solidFill>
                  <a:srgbClr val="383838"/>
                </a:solidFill>
                <a:latin typeface="Georgia" panose="02040502050405020303" pitchFamily="18" charset="0"/>
                <a:ea typeface="Times New Roman" panose="02020603050405020304" pitchFamily="18" charset="0"/>
              </a:rPr>
              <a:t>Way-a-</a:t>
            </a:r>
            <a:r>
              <a:rPr lang="en-AU" sz="2200" i="1" dirty="0" err="1">
                <a:solidFill>
                  <a:srgbClr val="383838"/>
                </a:solidFill>
                <a:latin typeface="Georgia" panose="02040502050405020303" pitchFamily="18" charset="0"/>
                <a:ea typeface="Times New Roman" panose="02020603050405020304" pitchFamily="18" charset="0"/>
              </a:rPr>
              <a:t>linah</a:t>
            </a:r>
            <a:r>
              <a:rPr lang="en-AU" sz="2200" dirty="0">
                <a:solidFill>
                  <a:srgbClr val="383838"/>
                </a:solidFill>
                <a:latin typeface="Georgia" panose="02040502050405020303" pitchFamily="18" charset="0"/>
                <a:ea typeface="Times New Roman" panose="02020603050405020304" pitchFamily="18" charset="0"/>
              </a:rPr>
              <a:t>.</a:t>
            </a:r>
            <a:endParaRPr lang="en-AU" sz="2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1475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392D2F-6B68-4CDB-8101-A6C29C6097C2}"/>
              </a:ext>
            </a:extLst>
          </p:cNvPr>
          <p:cNvPicPr>
            <a:picLocks noChangeAspect="1"/>
          </p:cNvPicPr>
          <p:nvPr/>
        </p:nvPicPr>
        <p:blipFill>
          <a:blip r:embed="rId2"/>
          <a:stretch>
            <a:fillRect/>
          </a:stretch>
        </p:blipFill>
        <p:spPr>
          <a:xfrm>
            <a:off x="2661451" y="215186"/>
            <a:ext cx="5895975" cy="3038475"/>
          </a:xfrm>
          <a:prstGeom prst="rect">
            <a:avLst/>
          </a:prstGeom>
        </p:spPr>
      </p:pic>
      <p:sp>
        <p:nvSpPr>
          <p:cNvPr id="3" name="TextBox 2">
            <a:extLst>
              <a:ext uri="{FF2B5EF4-FFF2-40B4-BE49-F238E27FC236}">
                <a16:creationId xmlns:a16="http://schemas.microsoft.com/office/drawing/2014/main" id="{09796F7E-634E-45BF-B1E5-71C0F9405335}"/>
              </a:ext>
            </a:extLst>
          </p:cNvPr>
          <p:cNvSpPr txBox="1"/>
          <p:nvPr/>
        </p:nvSpPr>
        <p:spPr>
          <a:xfrm>
            <a:off x="1478602" y="3281174"/>
            <a:ext cx="7917067" cy="646331"/>
          </a:xfrm>
          <a:prstGeom prst="rect">
            <a:avLst/>
          </a:prstGeom>
          <a:solidFill>
            <a:schemeClr val="accent2">
              <a:lumMod val="40000"/>
              <a:lumOff val="60000"/>
            </a:schemeClr>
          </a:solidFill>
        </p:spPr>
        <p:txBody>
          <a:bodyPr wrap="square" rtlCol="0">
            <a:spAutoFit/>
          </a:bodyPr>
          <a:lstStyle/>
          <a:p>
            <a:r>
              <a:rPr lang="en-AU" dirty="0"/>
              <a:t>The red regions represent wildfires occurring regularly in Northern Australia creating very significant CO</a:t>
            </a:r>
            <a:r>
              <a:rPr lang="en-AU" sz="1400" dirty="0"/>
              <a:t>2</a:t>
            </a:r>
            <a:r>
              <a:rPr lang="en-AU" dirty="0"/>
              <a:t> emissions.</a:t>
            </a:r>
          </a:p>
        </p:txBody>
      </p:sp>
      <p:pic>
        <p:nvPicPr>
          <p:cNvPr id="4" name="Picture 3">
            <a:extLst>
              <a:ext uri="{FF2B5EF4-FFF2-40B4-BE49-F238E27FC236}">
                <a16:creationId xmlns:a16="http://schemas.microsoft.com/office/drawing/2014/main" id="{3C73F31D-0482-4555-A07B-C27F5A9B9791}"/>
              </a:ext>
            </a:extLst>
          </p:cNvPr>
          <p:cNvPicPr>
            <a:picLocks noChangeAspect="1"/>
          </p:cNvPicPr>
          <p:nvPr/>
        </p:nvPicPr>
        <p:blipFill>
          <a:blip r:embed="rId3"/>
          <a:stretch>
            <a:fillRect/>
          </a:stretch>
        </p:blipFill>
        <p:spPr>
          <a:xfrm>
            <a:off x="6609040" y="3927505"/>
            <a:ext cx="4984546" cy="2718110"/>
          </a:xfrm>
          <a:prstGeom prst="rect">
            <a:avLst/>
          </a:prstGeom>
        </p:spPr>
      </p:pic>
      <p:sp>
        <p:nvSpPr>
          <p:cNvPr id="5" name="TextBox 4">
            <a:extLst>
              <a:ext uri="{FF2B5EF4-FFF2-40B4-BE49-F238E27FC236}">
                <a16:creationId xmlns:a16="http://schemas.microsoft.com/office/drawing/2014/main" id="{3EDF0DEE-6EA8-4223-8C4D-390A97D3215C}"/>
              </a:ext>
            </a:extLst>
          </p:cNvPr>
          <p:cNvSpPr txBox="1"/>
          <p:nvPr/>
        </p:nvSpPr>
        <p:spPr>
          <a:xfrm>
            <a:off x="2763517" y="5421765"/>
            <a:ext cx="3578560" cy="923330"/>
          </a:xfrm>
          <a:prstGeom prst="rect">
            <a:avLst/>
          </a:prstGeom>
          <a:solidFill>
            <a:schemeClr val="accent4">
              <a:lumMod val="20000"/>
              <a:lumOff val="80000"/>
            </a:schemeClr>
          </a:solidFill>
        </p:spPr>
        <p:txBody>
          <a:bodyPr wrap="square" rtlCol="0">
            <a:spAutoFit/>
          </a:bodyPr>
          <a:lstStyle/>
          <a:p>
            <a:r>
              <a:rPr lang="en-AU" dirty="0"/>
              <a:t>Controlled burns in a different season can reduce the CO</a:t>
            </a:r>
            <a:r>
              <a:rPr lang="en-AU" sz="1400" dirty="0"/>
              <a:t>2</a:t>
            </a:r>
            <a:r>
              <a:rPr lang="en-AU" dirty="0"/>
              <a:t> emissions by 50%</a:t>
            </a:r>
          </a:p>
        </p:txBody>
      </p:sp>
    </p:spTree>
    <p:extLst>
      <p:ext uri="{BB962C8B-B14F-4D97-AF65-F5344CB8AC3E}">
        <p14:creationId xmlns:p14="http://schemas.microsoft.com/office/powerpoint/2010/main" val="2335432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421163-21B5-4F27-858E-C68A82839CF3}"/>
              </a:ext>
            </a:extLst>
          </p:cNvPr>
          <p:cNvPicPr/>
          <p:nvPr/>
        </p:nvPicPr>
        <p:blipFill>
          <a:blip r:embed="rId2"/>
          <a:stretch>
            <a:fillRect/>
          </a:stretch>
        </p:blipFill>
        <p:spPr>
          <a:xfrm>
            <a:off x="4263005" y="336651"/>
            <a:ext cx="3911600" cy="2969895"/>
          </a:xfrm>
          <a:prstGeom prst="rect">
            <a:avLst/>
          </a:prstGeom>
        </p:spPr>
      </p:pic>
      <p:pic>
        <p:nvPicPr>
          <p:cNvPr id="3" name="Picture 2">
            <a:extLst>
              <a:ext uri="{FF2B5EF4-FFF2-40B4-BE49-F238E27FC236}">
                <a16:creationId xmlns:a16="http://schemas.microsoft.com/office/drawing/2014/main" id="{C89FC95D-71E7-4E75-9BF8-BA5FABDD328A}"/>
              </a:ext>
            </a:extLst>
          </p:cNvPr>
          <p:cNvPicPr>
            <a:picLocks noChangeAspect="1"/>
          </p:cNvPicPr>
          <p:nvPr/>
        </p:nvPicPr>
        <p:blipFill>
          <a:blip r:embed="rId3"/>
          <a:stretch>
            <a:fillRect/>
          </a:stretch>
        </p:blipFill>
        <p:spPr>
          <a:xfrm>
            <a:off x="8436136" y="336651"/>
            <a:ext cx="3171825" cy="3533775"/>
          </a:xfrm>
          <a:prstGeom prst="rect">
            <a:avLst/>
          </a:prstGeom>
        </p:spPr>
      </p:pic>
      <p:sp>
        <p:nvSpPr>
          <p:cNvPr id="4" name="TextBox 3">
            <a:extLst>
              <a:ext uri="{FF2B5EF4-FFF2-40B4-BE49-F238E27FC236}">
                <a16:creationId xmlns:a16="http://schemas.microsoft.com/office/drawing/2014/main" id="{82AC2540-E009-4562-9F35-0C26010406D6}"/>
              </a:ext>
            </a:extLst>
          </p:cNvPr>
          <p:cNvSpPr txBox="1"/>
          <p:nvPr/>
        </p:nvSpPr>
        <p:spPr>
          <a:xfrm>
            <a:off x="144010" y="623395"/>
            <a:ext cx="4118995" cy="630942"/>
          </a:xfrm>
          <a:prstGeom prst="rect">
            <a:avLst/>
          </a:prstGeom>
          <a:solidFill>
            <a:schemeClr val="accent6">
              <a:lumMod val="20000"/>
              <a:lumOff val="80000"/>
            </a:schemeClr>
          </a:solidFill>
        </p:spPr>
        <p:txBody>
          <a:bodyPr wrap="square" rtlCol="0">
            <a:spAutoFit/>
          </a:bodyPr>
          <a:lstStyle/>
          <a:p>
            <a:r>
              <a:rPr lang="en-AU" sz="3500" dirty="0"/>
              <a:t>Cycads (sago palms)</a:t>
            </a:r>
          </a:p>
        </p:txBody>
      </p:sp>
      <p:sp>
        <p:nvSpPr>
          <p:cNvPr id="5" name="TextBox 4">
            <a:extLst>
              <a:ext uri="{FF2B5EF4-FFF2-40B4-BE49-F238E27FC236}">
                <a16:creationId xmlns:a16="http://schemas.microsoft.com/office/drawing/2014/main" id="{B9CC30AA-DCC3-48EF-BE57-7F342085125D}"/>
              </a:ext>
            </a:extLst>
          </p:cNvPr>
          <p:cNvSpPr txBox="1"/>
          <p:nvPr/>
        </p:nvSpPr>
        <p:spPr>
          <a:xfrm>
            <a:off x="1043031" y="3870426"/>
            <a:ext cx="8990202" cy="1692771"/>
          </a:xfrm>
          <a:prstGeom prst="rect">
            <a:avLst/>
          </a:prstGeom>
          <a:solidFill>
            <a:schemeClr val="accent2">
              <a:lumMod val="20000"/>
              <a:lumOff val="80000"/>
            </a:schemeClr>
          </a:solidFill>
        </p:spPr>
        <p:txBody>
          <a:bodyPr wrap="square" rtlCol="0">
            <a:spAutoFit/>
          </a:bodyPr>
          <a:lstStyle/>
          <a:p>
            <a:r>
              <a:rPr lang="en-AU" sz="2600" dirty="0"/>
              <a:t>Cycad fruit contains high starch levels but it also contains a range of oxalate toxins. Indigenous people from Northern Queensland knew to soak the fruit in water for several weeks. During this time toxins are leached from the fruit and it becomes edible.</a:t>
            </a:r>
            <a:endParaRPr lang="en-AU" sz="3500" dirty="0"/>
          </a:p>
        </p:txBody>
      </p:sp>
    </p:spTree>
    <p:extLst>
      <p:ext uri="{BB962C8B-B14F-4D97-AF65-F5344CB8AC3E}">
        <p14:creationId xmlns:p14="http://schemas.microsoft.com/office/powerpoint/2010/main" val="3556620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7D6EF5-0825-43E8-88B2-9E13353B98E6}"/>
              </a:ext>
            </a:extLst>
          </p:cNvPr>
          <p:cNvPicPr>
            <a:picLocks noChangeAspect="1"/>
          </p:cNvPicPr>
          <p:nvPr/>
        </p:nvPicPr>
        <p:blipFill>
          <a:blip r:embed="rId2"/>
          <a:stretch>
            <a:fillRect/>
          </a:stretch>
        </p:blipFill>
        <p:spPr>
          <a:xfrm>
            <a:off x="362518" y="286842"/>
            <a:ext cx="5174216" cy="4746847"/>
          </a:xfrm>
          <a:prstGeom prst="rect">
            <a:avLst/>
          </a:prstGeom>
        </p:spPr>
      </p:pic>
      <p:sp>
        <p:nvSpPr>
          <p:cNvPr id="3" name="TextBox 2">
            <a:extLst>
              <a:ext uri="{FF2B5EF4-FFF2-40B4-BE49-F238E27FC236}">
                <a16:creationId xmlns:a16="http://schemas.microsoft.com/office/drawing/2014/main" id="{35C80E79-ED20-4224-9D32-62608233B516}"/>
              </a:ext>
            </a:extLst>
          </p:cNvPr>
          <p:cNvSpPr txBox="1"/>
          <p:nvPr/>
        </p:nvSpPr>
        <p:spPr>
          <a:xfrm>
            <a:off x="6167305" y="286842"/>
            <a:ext cx="4780328" cy="4939814"/>
          </a:xfrm>
          <a:prstGeom prst="rect">
            <a:avLst/>
          </a:prstGeom>
          <a:solidFill>
            <a:schemeClr val="accent6">
              <a:lumMod val="20000"/>
              <a:lumOff val="80000"/>
            </a:schemeClr>
          </a:solidFill>
        </p:spPr>
        <p:txBody>
          <a:bodyPr wrap="square" rtlCol="0">
            <a:spAutoFit/>
          </a:bodyPr>
          <a:lstStyle/>
          <a:p>
            <a:r>
              <a:rPr lang="en-AU" sz="3500" dirty="0"/>
              <a:t>By burning cycad plants, indigenous Australians removed competing plants and increased germination levels of cycad seeds. The cycad plantation size was increased by this technique.</a:t>
            </a:r>
          </a:p>
        </p:txBody>
      </p:sp>
    </p:spTree>
    <p:extLst>
      <p:ext uri="{BB962C8B-B14F-4D97-AF65-F5344CB8AC3E}">
        <p14:creationId xmlns:p14="http://schemas.microsoft.com/office/powerpoint/2010/main" val="1684539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31E46E-1E75-4662-9EF6-F35EA6728238}"/>
              </a:ext>
            </a:extLst>
          </p:cNvPr>
          <p:cNvPicPr/>
          <p:nvPr/>
        </p:nvPicPr>
        <p:blipFill>
          <a:blip r:embed="rId2"/>
          <a:stretch>
            <a:fillRect/>
          </a:stretch>
        </p:blipFill>
        <p:spPr>
          <a:xfrm>
            <a:off x="364490" y="402458"/>
            <a:ext cx="5731510" cy="5281295"/>
          </a:xfrm>
          <a:prstGeom prst="rect">
            <a:avLst/>
          </a:prstGeom>
        </p:spPr>
      </p:pic>
      <p:sp>
        <p:nvSpPr>
          <p:cNvPr id="3" name="TextBox 2">
            <a:extLst>
              <a:ext uri="{FF2B5EF4-FFF2-40B4-BE49-F238E27FC236}">
                <a16:creationId xmlns:a16="http://schemas.microsoft.com/office/drawing/2014/main" id="{AED928C2-60E3-4859-BE6A-C71F1E8750ED}"/>
              </a:ext>
            </a:extLst>
          </p:cNvPr>
          <p:cNvSpPr txBox="1"/>
          <p:nvPr/>
        </p:nvSpPr>
        <p:spPr>
          <a:xfrm>
            <a:off x="7098483" y="2317971"/>
            <a:ext cx="4118995" cy="2785378"/>
          </a:xfrm>
          <a:prstGeom prst="rect">
            <a:avLst/>
          </a:prstGeom>
          <a:solidFill>
            <a:srgbClr val="F9DDD1"/>
          </a:solidFill>
        </p:spPr>
        <p:txBody>
          <a:bodyPr wrap="square" rtlCol="0">
            <a:spAutoFit/>
          </a:bodyPr>
          <a:lstStyle/>
          <a:p>
            <a:r>
              <a:rPr lang="en-AU" sz="3500" dirty="0"/>
              <a:t>Latrobe University scientists copied indigenous techniques in a study near Cairns.</a:t>
            </a:r>
          </a:p>
        </p:txBody>
      </p:sp>
    </p:spTree>
    <p:extLst>
      <p:ext uri="{BB962C8B-B14F-4D97-AF65-F5344CB8AC3E}">
        <p14:creationId xmlns:p14="http://schemas.microsoft.com/office/powerpoint/2010/main" val="792157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6D2C1A-F8A7-4ED3-883E-4C851D781EE5}"/>
              </a:ext>
            </a:extLst>
          </p:cNvPr>
          <p:cNvPicPr/>
          <p:nvPr/>
        </p:nvPicPr>
        <p:blipFill>
          <a:blip r:embed="rId2"/>
          <a:stretch>
            <a:fillRect/>
          </a:stretch>
        </p:blipFill>
        <p:spPr>
          <a:xfrm>
            <a:off x="403152" y="895350"/>
            <a:ext cx="4657725" cy="2533650"/>
          </a:xfrm>
          <a:prstGeom prst="rect">
            <a:avLst/>
          </a:prstGeom>
        </p:spPr>
      </p:pic>
      <p:pic>
        <p:nvPicPr>
          <p:cNvPr id="3" name="Picture 2">
            <a:extLst>
              <a:ext uri="{FF2B5EF4-FFF2-40B4-BE49-F238E27FC236}">
                <a16:creationId xmlns:a16="http://schemas.microsoft.com/office/drawing/2014/main" id="{C6D1EB8B-392A-4814-AADE-E8A991435316}"/>
              </a:ext>
            </a:extLst>
          </p:cNvPr>
          <p:cNvPicPr/>
          <p:nvPr/>
        </p:nvPicPr>
        <p:blipFill>
          <a:blip r:embed="rId3"/>
          <a:stretch>
            <a:fillRect/>
          </a:stretch>
        </p:blipFill>
        <p:spPr>
          <a:xfrm>
            <a:off x="8932004" y="1018564"/>
            <a:ext cx="3009900" cy="4267200"/>
          </a:xfrm>
          <a:prstGeom prst="rect">
            <a:avLst/>
          </a:prstGeom>
        </p:spPr>
      </p:pic>
      <p:pic>
        <p:nvPicPr>
          <p:cNvPr id="4" name="Picture 3">
            <a:extLst>
              <a:ext uri="{FF2B5EF4-FFF2-40B4-BE49-F238E27FC236}">
                <a16:creationId xmlns:a16="http://schemas.microsoft.com/office/drawing/2014/main" id="{4DFAEB55-4E2B-4634-A05A-93EF61D876D6}"/>
              </a:ext>
            </a:extLst>
          </p:cNvPr>
          <p:cNvPicPr/>
          <p:nvPr/>
        </p:nvPicPr>
        <p:blipFill>
          <a:blip r:embed="rId4"/>
          <a:stretch>
            <a:fillRect/>
          </a:stretch>
        </p:blipFill>
        <p:spPr>
          <a:xfrm>
            <a:off x="540479" y="3882836"/>
            <a:ext cx="5238750" cy="2447925"/>
          </a:xfrm>
          <a:prstGeom prst="rect">
            <a:avLst/>
          </a:prstGeom>
        </p:spPr>
      </p:pic>
      <p:sp>
        <p:nvSpPr>
          <p:cNvPr id="5" name="TextBox 4">
            <a:extLst>
              <a:ext uri="{FF2B5EF4-FFF2-40B4-BE49-F238E27FC236}">
                <a16:creationId xmlns:a16="http://schemas.microsoft.com/office/drawing/2014/main" id="{FACC48B3-2B48-4F7D-A36F-7C2A5374A191}"/>
              </a:ext>
            </a:extLst>
          </p:cNvPr>
          <p:cNvSpPr txBox="1"/>
          <p:nvPr/>
        </p:nvSpPr>
        <p:spPr>
          <a:xfrm>
            <a:off x="5545517" y="572069"/>
            <a:ext cx="3386487" cy="4401205"/>
          </a:xfrm>
          <a:prstGeom prst="rect">
            <a:avLst/>
          </a:prstGeom>
          <a:solidFill>
            <a:srgbClr val="F9DDD1"/>
          </a:solidFill>
        </p:spPr>
        <p:txBody>
          <a:bodyPr wrap="square" rtlCol="0">
            <a:spAutoFit/>
          </a:bodyPr>
          <a:lstStyle/>
          <a:p>
            <a:r>
              <a:rPr lang="en-AU" sz="3500" dirty="0"/>
              <a:t>The vitamin C content of Kakadu plums is far higher than that of oranges, blueberries or any traditional fruits.</a:t>
            </a:r>
          </a:p>
        </p:txBody>
      </p:sp>
    </p:spTree>
    <p:extLst>
      <p:ext uri="{BB962C8B-B14F-4D97-AF65-F5344CB8AC3E}">
        <p14:creationId xmlns:p14="http://schemas.microsoft.com/office/powerpoint/2010/main" val="1201463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E8B663-54C0-4979-8CF2-EEA2340BE1E8}"/>
              </a:ext>
            </a:extLst>
          </p:cNvPr>
          <p:cNvPicPr/>
          <p:nvPr/>
        </p:nvPicPr>
        <p:blipFill rotWithShape="1">
          <a:blip r:embed="rId2"/>
          <a:srcRect r="10161" b="957"/>
          <a:stretch/>
        </p:blipFill>
        <p:spPr>
          <a:xfrm>
            <a:off x="7220125" y="624918"/>
            <a:ext cx="3727508" cy="3477299"/>
          </a:xfrm>
          <a:prstGeom prst="rect">
            <a:avLst/>
          </a:prstGeom>
        </p:spPr>
      </p:pic>
      <p:sp>
        <p:nvSpPr>
          <p:cNvPr id="3" name="TextBox 2">
            <a:extLst>
              <a:ext uri="{FF2B5EF4-FFF2-40B4-BE49-F238E27FC236}">
                <a16:creationId xmlns:a16="http://schemas.microsoft.com/office/drawing/2014/main" id="{17B48C58-B892-41D1-8B1F-AC503308CC5F}"/>
              </a:ext>
            </a:extLst>
          </p:cNvPr>
          <p:cNvSpPr txBox="1"/>
          <p:nvPr/>
        </p:nvSpPr>
        <p:spPr>
          <a:xfrm>
            <a:off x="1333850" y="624918"/>
            <a:ext cx="5053302" cy="4939814"/>
          </a:xfrm>
          <a:prstGeom prst="rect">
            <a:avLst/>
          </a:prstGeom>
          <a:solidFill>
            <a:srgbClr val="F9DDD1"/>
          </a:solidFill>
        </p:spPr>
        <p:txBody>
          <a:bodyPr wrap="square" rtlCol="0">
            <a:spAutoFit/>
          </a:bodyPr>
          <a:lstStyle/>
          <a:p>
            <a:r>
              <a:rPr lang="en-AU" sz="3500" dirty="0"/>
              <a:t>HPLC of the juice of Kakadu plums. The high peak for Vitamin C confirms the high concentration and the chromatogram also shows the presence of other useful nutrients such as gallic acid. </a:t>
            </a:r>
          </a:p>
        </p:txBody>
      </p:sp>
    </p:spTree>
    <p:extLst>
      <p:ext uri="{BB962C8B-B14F-4D97-AF65-F5344CB8AC3E}">
        <p14:creationId xmlns:p14="http://schemas.microsoft.com/office/powerpoint/2010/main" val="1829725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66862C-11EF-46BA-8865-F413366F1E4D}"/>
              </a:ext>
            </a:extLst>
          </p:cNvPr>
          <p:cNvPicPr/>
          <p:nvPr/>
        </p:nvPicPr>
        <p:blipFill>
          <a:blip r:embed="rId2"/>
          <a:stretch>
            <a:fillRect/>
          </a:stretch>
        </p:blipFill>
        <p:spPr>
          <a:xfrm>
            <a:off x="856160" y="2791300"/>
            <a:ext cx="8271062" cy="3575944"/>
          </a:xfrm>
          <a:prstGeom prst="rect">
            <a:avLst/>
          </a:prstGeom>
        </p:spPr>
      </p:pic>
      <p:sp>
        <p:nvSpPr>
          <p:cNvPr id="3" name="TextBox 2">
            <a:extLst>
              <a:ext uri="{FF2B5EF4-FFF2-40B4-BE49-F238E27FC236}">
                <a16:creationId xmlns:a16="http://schemas.microsoft.com/office/drawing/2014/main" id="{0F37FFF3-0DB0-4818-B102-7FDBF41FF08D}"/>
              </a:ext>
            </a:extLst>
          </p:cNvPr>
          <p:cNvSpPr txBox="1"/>
          <p:nvPr/>
        </p:nvSpPr>
        <p:spPr>
          <a:xfrm>
            <a:off x="562062" y="391815"/>
            <a:ext cx="10050011" cy="2246769"/>
          </a:xfrm>
          <a:prstGeom prst="rect">
            <a:avLst/>
          </a:prstGeom>
          <a:solidFill>
            <a:srgbClr val="F9DDD1"/>
          </a:solidFill>
        </p:spPr>
        <p:txBody>
          <a:bodyPr wrap="square" rtlCol="0">
            <a:spAutoFit/>
          </a:bodyPr>
          <a:lstStyle/>
          <a:p>
            <a:r>
              <a:rPr lang="en-AU" sz="3500" dirty="0"/>
              <a:t>Morning Glory – a common nursery plant known to indigenous Australians as goat’s foot. If you are bitten by a stingray, the leaves will provide relief as long as they are treated appropriately!</a:t>
            </a:r>
          </a:p>
        </p:txBody>
      </p:sp>
    </p:spTree>
    <p:extLst>
      <p:ext uri="{BB962C8B-B14F-4D97-AF65-F5344CB8AC3E}">
        <p14:creationId xmlns:p14="http://schemas.microsoft.com/office/powerpoint/2010/main" val="3058237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ACD434-927C-4A3E-A4D0-D05D2DF41A7D}"/>
              </a:ext>
            </a:extLst>
          </p:cNvPr>
          <p:cNvPicPr/>
          <p:nvPr/>
        </p:nvPicPr>
        <p:blipFill>
          <a:blip r:embed="rId2"/>
          <a:stretch>
            <a:fillRect/>
          </a:stretch>
        </p:blipFill>
        <p:spPr>
          <a:xfrm>
            <a:off x="755493" y="129845"/>
            <a:ext cx="5731510" cy="4131945"/>
          </a:xfrm>
          <a:prstGeom prst="rect">
            <a:avLst/>
          </a:prstGeom>
        </p:spPr>
      </p:pic>
      <p:sp>
        <p:nvSpPr>
          <p:cNvPr id="3" name="TextBox 2">
            <a:extLst>
              <a:ext uri="{FF2B5EF4-FFF2-40B4-BE49-F238E27FC236}">
                <a16:creationId xmlns:a16="http://schemas.microsoft.com/office/drawing/2014/main" id="{DB7FB893-13ED-4AC3-9A3E-377801D75287}"/>
              </a:ext>
            </a:extLst>
          </p:cNvPr>
          <p:cNvSpPr txBox="1"/>
          <p:nvPr/>
        </p:nvSpPr>
        <p:spPr>
          <a:xfrm>
            <a:off x="7317512" y="2259449"/>
            <a:ext cx="4118995" cy="2785378"/>
          </a:xfrm>
          <a:prstGeom prst="rect">
            <a:avLst/>
          </a:prstGeom>
          <a:solidFill>
            <a:srgbClr val="F9DDD1"/>
          </a:solidFill>
        </p:spPr>
        <p:txBody>
          <a:bodyPr wrap="square" rtlCol="0">
            <a:spAutoFit/>
          </a:bodyPr>
          <a:lstStyle/>
          <a:p>
            <a:r>
              <a:rPr lang="en-AU" sz="3500" dirty="0"/>
              <a:t>Indigenous artwork – made from paints prepared used ancient techniques.</a:t>
            </a:r>
          </a:p>
          <a:p>
            <a:endParaRPr lang="en-AU" sz="3500" dirty="0"/>
          </a:p>
        </p:txBody>
      </p:sp>
    </p:spTree>
    <p:extLst>
      <p:ext uri="{BB962C8B-B14F-4D97-AF65-F5344CB8AC3E}">
        <p14:creationId xmlns:p14="http://schemas.microsoft.com/office/powerpoint/2010/main" val="409959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321</Words>
  <Application>Microsoft Office PowerPoint</Application>
  <PresentationFormat>Widescreen</PresentationFormat>
  <Paragraphs>24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 O'Shea</dc:creator>
  <cp:lastModifiedBy>Pat O'Shea</cp:lastModifiedBy>
  <cp:revision>10</cp:revision>
  <dcterms:created xsi:type="dcterms:W3CDTF">2019-09-01T06:39:27Z</dcterms:created>
  <dcterms:modified xsi:type="dcterms:W3CDTF">2019-09-01T09:19:51Z</dcterms:modified>
</cp:coreProperties>
</file>