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11929-76FC-440C-995A-091F9920AD16}" v="1" dt="2023-09-13T01:14:5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O'Shea" userId="bdc9cfda-2816-4e9c-83f3-1ca3cb2f5ea3" providerId="ADAL" clId="{8B011929-76FC-440C-995A-091F9920AD16}"/>
    <pc:docChg chg="custSel modSld">
      <pc:chgData name="Pat O'Shea" userId="bdc9cfda-2816-4e9c-83f3-1ca3cb2f5ea3" providerId="ADAL" clId="{8B011929-76FC-440C-995A-091F9920AD16}" dt="2023-09-13T01:15:02.186" v="12" actId="1076"/>
      <pc:docMkLst>
        <pc:docMk/>
      </pc:docMkLst>
      <pc:sldChg chg="addSp modSp mod">
        <pc:chgData name="Pat O'Shea" userId="bdc9cfda-2816-4e9c-83f3-1ca3cb2f5ea3" providerId="ADAL" clId="{8B011929-76FC-440C-995A-091F9920AD16}" dt="2023-09-13T01:15:02.186" v="12" actId="1076"/>
        <pc:sldMkLst>
          <pc:docMk/>
          <pc:sldMk cId="184712091" sldId="256"/>
        </pc:sldMkLst>
        <pc:spChg chg="add mod">
          <ac:chgData name="Pat O'Shea" userId="bdc9cfda-2816-4e9c-83f3-1ca3cb2f5ea3" providerId="ADAL" clId="{8B011929-76FC-440C-995A-091F9920AD16}" dt="2023-09-13T01:15:02.186" v="12" actId="1076"/>
          <ac:spMkLst>
            <pc:docMk/>
            <pc:sldMk cId="184712091" sldId="256"/>
            <ac:spMk id="9" creationId="{A15D65EE-47E2-BB77-F867-D6D3AED77C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E193-BDF0-5F7F-F237-C44919744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3A10D-084E-B7FD-0164-42B29FAAC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32FA6-2155-9823-B969-65547D54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01822-4E5D-0DF6-330F-F3DEBBBF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AA98-C2C3-6D29-53E1-1346FF8D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473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38B1-16DC-55F1-FAFE-0A154B5F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50180-36E9-7CE2-7416-DFB001469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4BE5-8A98-B6B8-C3D3-0FE72AF4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184C8-AF28-D164-5022-73DD0AAD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729FA-64C0-33A3-04E1-462A446F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7F2B1-A020-A5A8-B207-C8E990FE7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AA53E-B8F1-FC71-C6FB-7E52651A0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8B479-F425-FA1D-1FB2-FFDCF0F6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B060-5164-FC83-41F8-DEE0E380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28ED7-46C6-A6CA-3402-3C14F88B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F53E-7AC7-5F02-0A45-FD03D4AC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84D1-8278-6037-53D2-650621A6F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E5531-63F9-B4B6-CB92-A9BE21AC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BC209-6943-00F3-AD9B-B59FD684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A3F0-3765-9AD0-4409-011B05E8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642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AE44-3EFE-9C0A-15F5-EF662520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B798E-31CD-8E7D-FEEA-75BD12CB2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C64F5-7539-1474-84D2-B0C5BEF7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EB9F3-4EF0-EF46-2501-19294449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A1102-5A9D-8CD3-BC9B-AC0C54B7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153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0374-7E59-71B0-C409-7FEB14F3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74584-DE50-A395-5BF2-D62BC6839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FCFA2-1590-7699-26E0-3F0614F1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CB416-0014-75F1-4735-2F1AE2D8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D2786-C80F-9233-C164-285E6CAA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58FB3-B6AD-78F3-0855-28C97EEE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756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C45A-6876-F328-E8CC-52D51DE8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3F607-CD25-9CEF-EA37-2FB005BB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A65E0-D009-1C6E-3FE0-05783EE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67536-9374-5761-1285-38AE47BC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13AB9-C81A-6A37-09A7-B11D693FC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73FDF-7EA3-6BBC-C749-7745EB5E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54E4B-A7D0-D6D8-B814-210C828F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0D73F-BBAE-0A53-732E-230E2813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1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412-5891-FF2E-8626-904725C0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0B309-111E-A468-81BD-8E718C3C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14283-0E18-A639-6E6A-C17B269F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3E073-E53F-0AE0-39C1-84497608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901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72CBF-B71B-45F8-55BF-B00784D0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1A379-3835-C74C-E598-072158D1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45930-D1CE-5D9C-63EE-AA16A471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77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7699-101E-5320-7A1C-D2C61FF3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0E858-3743-3578-3A14-7EB05C92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E5DF9-354E-0FCA-1B54-7A9E49FF8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00B56-A929-8BBF-415A-1BE959F0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8CBA-BF25-E9F3-9946-287AFB28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7E275-BDBD-69A0-01C4-2493C8A4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228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7A3E-8FC7-DC9A-C164-498A3739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3BCBC-5773-848F-65E9-0237CC226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757A0-1B07-970B-4249-EA945DAF5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14744-3FB6-4E4C-EA18-DBD2DFDD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C6B13-6C1C-2C60-E59D-33EA5F80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3F2F9-D0FC-8F05-D810-24054DCC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128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5F1A8-0B0D-B4E5-8B38-48D3911B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A2462-F75B-D86C-E368-CE992F40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7735F-338B-466B-F2F4-F2E2B9A03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43C3-43CD-4B1E-B809-E552B30449DC}" type="datetimeFigureOut">
              <a:rPr lang="en-AU" smtClean="0"/>
              <a:t>13/09/2023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319A6-8664-6EC1-3BBA-07CB1EF5E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A99EA-DE75-0493-6830-58C2EF597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026C-A4AC-4426-89D4-C2C65F330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780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nergysaver/articles/how-lithium-ion-batteries-work#:~:text=The%20Basics&amp;text=The%20anode%20and%20cathode%20store,at%20the%20positive%20current%20collecto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D2FD9A1-D921-DFCB-C98C-C69D231740F0}"/>
              </a:ext>
            </a:extLst>
          </p:cNvPr>
          <p:cNvSpPr txBox="1"/>
          <p:nvPr/>
        </p:nvSpPr>
        <p:spPr>
          <a:xfrm>
            <a:off x="838200" y="5595614"/>
            <a:ext cx="6850488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Li-ion (lithium-ion) batteries work?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3FCF7-D811-FE9A-31DD-0AB4EA19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77" y="2062439"/>
            <a:ext cx="5082847" cy="1296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7AFCB-89D7-530C-2786-AF5566F6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84" y="1586217"/>
            <a:ext cx="5081516" cy="2248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5D65EE-47E2-BB77-F867-D6D3AED77C95}"/>
              </a:ext>
            </a:extLst>
          </p:cNvPr>
          <p:cNvSpPr txBox="1"/>
          <p:nvPr/>
        </p:nvSpPr>
        <p:spPr>
          <a:xfrm>
            <a:off x="9660480" y="6180010"/>
            <a:ext cx="23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© </a:t>
            </a:r>
            <a:r>
              <a:rPr lang="en-AU" dirty="0" err="1"/>
              <a:t>POShea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71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2640F216-6D74-13DF-8CE2-85C9606B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11" y="348601"/>
            <a:ext cx="10064880" cy="4849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DE199-13DC-ACC6-B6EB-3F720F33D69D}"/>
              </a:ext>
            </a:extLst>
          </p:cNvPr>
          <p:cNvSpPr txBox="1"/>
          <p:nvPr/>
        </p:nvSpPr>
        <p:spPr>
          <a:xfrm>
            <a:off x="238539" y="4989442"/>
            <a:ext cx="11678477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b="1" dirty="0"/>
              <a:t>Lithium ion movement continues until all lithium ions have left the anode</a:t>
            </a:r>
          </a:p>
          <a:p>
            <a:endParaRPr lang="en-AU" sz="2200" b="1" dirty="0"/>
          </a:p>
          <a:p>
            <a:r>
              <a:rPr lang="en-AU" sz="2200" b="1" i="1" dirty="0"/>
              <a:t>Do not think about why Li+ ions are moving toward the positive electrode – it is the spontaneous reduction of cobalt that drives this reaction, the Li+ ions are just completing the circuit </a:t>
            </a:r>
          </a:p>
        </p:txBody>
      </p:sp>
    </p:spTree>
    <p:extLst>
      <p:ext uri="{BB962C8B-B14F-4D97-AF65-F5344CB8AC3E}">
        <p14:creationId xmlns:p14="http://schemas.microsoft.com/office/powerpoint/2010/main" val="201484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D8130E-FD51-982A-EE3A-3358501B9B47}"/>
              </a:ext>
            </a:extLst>
          </p:cNvPr>
          <p:cNvSpPr txBox="1"/>
          <p:nvPr/>
        </p:nvSpPr>
        <p:spPr>
          <a:xfrm>
            <a:off x="1083365" y="1033668"/>
            <a:ext cx="8637104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b="1" dirty="0"/>
              <a:t>Cobalt oxide is only one example of a lithium-ion cell – iron/phosphate combinations and other metal oxides have been trialled.</a:t>
            </a:r>
          </a:p>
          <a:p>
            <a:endParaRPr lang="en-AU" sz="2200" b="1" dirty="0"/>
          </a:p>
          <a:p>
            <a:r>
              <a:rPr lang="en-AU" sz="2200" b="1" dirty="0"/>
              <a:t>Aluminium and copper metals are used at the electrodes, increasing the demand on metals consumption of so many electric vehicles and storage systems.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7804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46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0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B22B1-B420-2281-F295-6E6EF4C2AD9E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Firstly, they are serious high-technology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Composite electrodes, conducting polymer electrolytes, %s of many metals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296F1-EC01-8DB3-362F-E93F3AE2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90366"/>
            <a:ext cx="6903720" cy="46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DCD19-CF70-864C-E3E7-5A08257B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27" y="643466"/>
            <a:ext cx="6919671" cy="4688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F6FF9-8368-5193-6503-AA904044F9F1}"/>
              </a:ext>
            </a:extLst>
          </p:cNvPr>
          <p:cNvSpPr txBox="1"/>
          <p:nvPr/>
        </p:nvSpPr>
        <p:spPr>
          <a:xfrm>
            <a:off x="8321598" y="2249201"/>
            <a:ext cx="2468474" cy="111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Graphite structure to hold lithium ions, shown as LiC</a:t>
            </a:r>
            <a:r>
              <a:rPr lang="en-A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F799B-D07B-FE8A-1095-1763766C457D}"/>
              </a:ext>
            </a:extLst>
          </p:cNvPr>
          <p:cNvSpPr txBox="1"/>
          <p:nvPr/>
        </p:nvSpPr>
        <p:spPr>
          <a:xfrm>
            <a:off x="1543477" y="5381616"/>
            <a:ext cx="1995961" cy="832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oxide, eg LiCoO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en-A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9D5E2-B8EA-7B51-A93A-FE734A2D5513}"/>
              </a:ext>
            </a:extLst>
          </p:cNvPr>
          <p:cNvSpPr txBox="1"/>
          <p:nvPr/>
        </p:nvSpPr>
        <p:spPr>
          <a:xfrm>
            <a:off x="3152466" y="2987503"/>
            <a:ext cx="1995961" cy="925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Lithium salt in organic solvent, ethene carbonate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220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r charging station&#10;&#10;Description automatically generated">
            <a:extLst>
              <a:ext uri="{FF2B5EF4-FFF2-40B4-BE49-F238E27FC236}">
                <a16:creationId xmlns:a16="http://schemas.microsoft.com/office/drawing/2014/main" id="{A16D50B3-7AC4-EBE3-6AD7-C7B097447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59" y="1092676"/>
            <a:ext cx="9733515" cy="4672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826B0-0723-0CC3-A5C3-C634F2A10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529" y="4027951"/>
            <a:ext cx="2216264" cy="730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88E80E-B8BB-D1A2-75BA-818EB8FFD242}"/>
              </a:ext>
            </a:extLst>
          </p:cNvPr>
          <p:cNvSpPr txBox="1"/>
          <p:nvPr/>
        </p:nvSpPr>
        <p:spPr>
          <a:xfrm>
            <a:off x="218661" y="278296"/>
            <a:ext cx="117878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Car pulls into a charging station with a flat battery. Connects to charger =&gt; electrolytic cell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735A2-3214-8659-E63D-03279850F8BD}"/>
              </a:ext>
            </a:extLst>
          </p:cNvPr>
          <p:cNvSpPr txBox="1"/>
          <p:nvPr/>
        </p:nvSpPr>
        <p:spPr>
          <a:xfrm>
            <a:off x="2077278" y="3473953"/>
            <a:ext cx="377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781EB-2B1D-3C07-8B86-136CFF63F334}"/>
              </a:ext>
            </a:extLst>
          </p:cNvPr>
          <p:cNvSpPr txBox="1"/>
          <p:nvPr/>
        </p:nvSpPr>
        <p:spPr>
          <a:xfrm>
            <a:off x="10663111" y="3468757"/>
            <a:ext cx="377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744D8-CE37-131B-FBBB-58AEFD08F885}"/>
              </a:ext>
            </a:extLst>
          </p:cNvPr>
          <p:cNvSpPr txBox="1"/>
          <p:nvPr/>
        </p:nvSpPr>
        <p:spPr>
          <a:xfrm>
            <a:off x="1428026" y="5528941"/>
            <a:ext cx="983973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The charger forces electrons to the negative terminal and lithium ions stored at the positive electrode move to negative end – first ones can be seen near the separator.</a:t>
            </a:r>
          </a:p>
        </p:txBody>
      </p:sp>
    </p:spTree>
    <p:extLst>
      <p:ext uri="{BB962C8B-B14F-4D97-AF65-F5344CB8AC3E}">
        <p14:creationId xmlns:p14="http://schemas.microsoft.com/office/powerpoint/2010/main" val="139194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BFE68-29A9-D465-425D-9D2084B0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30" y="807480"/>
            <a:ext cx="8712525" cy="3784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A633C-443C-1FDB-A082-A6FB15E32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111" y="4767595"/>
            <a:ext cx="4343297" cy="659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07779-E7F9-8F4D-8215-78B6FC37F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84" y="4767595"/>
            <a:ext cx="4719304" cy="569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6916DF-7164-76B1-09A7-06C5450EAD49}"/>
              </a:ext>
            </a:extLst>
          </p:cNvPr>
          <p:cNvSpPr txBox="1"/>
          <p:nvPr/>
        </p:nvSpPr>
        <p:spPr>
          <a:xfrm>
            <a:off x="1043609" y="5337313"/>
            <a:ext cx="985961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oxidation at the positive anode                                                       reduction at the negative cathode</a:t>
            </a:r>
          </a:p>
          <a:p>
            <a:endParaRPr lang="en-AU" b="1" dirty="0"/>
          </a:p>
          <a:p>
            <a:r>
              <a:rPr lang="en-AU" sz="2000" dirty="0"/>
              <a:t>cobalt changes from 3+ to 4+                                                    LiC</a:t>
            </a:r>
            <a:r>
              <a:rPr lang="en-AU" sz="1400" dirty="0"/>
              <a:t>6</a:t>
            </a:r>
            <a:r>
              <a:rPr lang="en-AU" sz="2000" dirty="0"/>
              <a:t> holds the arriving electrons</a:t>
            </a:r>
          </a:p>
        </p:txBody>
      </p:sp>
    </p:spTree>
    <p:extLst>
      <p:ext uri="{BB962C8B-B14F-4D97-AF65-F5344CB8AC3E}">
        <p14:creationId xmlns:p14="http://schemas.microsoft.com/office/powerpoint/2010/main" val="370770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4C136E2-0F31-3626-0A72-B8B33F08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93" y="139149"/>
            <a:ext cx="10936564" cy="4949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F1B66-6CD1-DE75-A6F3-A4EC5756ACB4}"/>
              </a:ext>
            </a:extLst>
          </p:cNvPr>
          <p:cNvSpPr txBox="1"/>
          <p:nvPr/>
        </p:nvSpPr>
        <p:spPr>
          <a:xfrm>
            <a:off x="2703444" y="5347252"/>
            <a:ext cx="7533861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b="1" dirty="0"/>
              <a:t>Power supply pushes more lithium ions to the anode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373612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 charging station with a car&#10;&#10;Description automatically generated with medium confidence">
            <a:extLst>
              <a:ext uri="{FF2B5EF4-FFF2-40B4-BE49-F238E27FC236}">
                <a16:creationId xmlns:a16="http://schemas.microsoft.com/office/drawing/2014/main" id="{B94F6C19-F39B-1F1B-E14D-0D7484B7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7" y="449854"/>
            <a:ext cx="9626805" cy="4499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F9C1A5-B04C-43F5-5CEF-F224FD364DC4}"/>
              </a:ext>
            </a:extLst>
          </p:cNvPr>
          <p:cNvSpPr txBox="1"/>
          <p:nvPr/>
        </p:nvSpPr>
        <p:spPr>
          <a:xfrm>
            <a:off x="3924300" y="5375773"/>
            <a:ext cx="434340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b="1" dirty="0"/>
              <a:t>Almost fully charged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410834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E727A2FC-55CE-5B33-2AA8-1F7D5559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87" y="1064510"/>
            <a:ext cx="9986343" cy="4516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E255B-2986-AC93-FC01-E5B1B1E50429}"/>
              </a:ext>
            </a:extLst>
          </p:cNvPr>
          <p:cNvSpPr txBox="1"/>
          <p:nvPr/>
        </p:nvSpPr>
        <p:spPr>
          <a:xfrm>
            <a:off x="2872408" y="276945"/>
            <a:ext cx="6738731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b="1" dirty="0"/>
              <a:t>Power supply removed =&gt; galvanic cell</a:t>
            </a:r>
            <a:endParaRPr lang="en-AU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7650C-FCC8-237F-6327-C9501B72A4FA}"/>
              </a:ext>
            </a:extLst>
          </p:cNvPr>
          <p:cNvSpPr txBox="1"/>
          <p:nvPr/>
        </p:nvSpPr>
        <p:spPr>
          <a:xfrm>
            <a:off x="2107095" y="3772127"/>
            <a:ext cx="377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EC350-6F1A-FA25-7EE3-2621BFBBDA38}"/>
              </a:ext>
            </a:extLst>
          </p:cNvPr>
          <p:cNvSpPr txBox="1"/>
          <p:nvPr/>
        </p:nvSpPr>
        <p:spPr>
          <a:xfrm>
            <a:off x="10989338" y="3772127"/>
            <a:ext cx="377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7B3FB-AC26-E0CC-293F-0A6CEEEAD7B6}"/>
              </a:ext>
            </a:extLst>
          </p:cNvPr>
          <p:cNvSpPr txBox="1"/>
          <p:nvPr/>
        </p:nvSpPr>
        <p:spPr>
          <a:xfrm>
            <a:off x="1795668" y="5365766"/>
            <a:ext cx="8892209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b="1" dirty="0"/>
              <a:t>Cobalt ions drive the spontaneous reaction – they want to return to their preferred oxidation state of 3+.</a:t>
            </a:r>
          </a:p>
          <a:p>
            <a:r>
              <a:rPr lang="en-AU" sz="3000" b="1" dirty="0"/>
              <a:t>This requires electrons – they are released by the LiC</a:t>
            </a:r>
            <a:r>
              <a:rPr lang="en-AU" sz="1400" b="1" dirty="0"/>
              <a:t>6</a:t>
            </a:r>
            <a:endParaRPr lang="en-AU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18619-79A2-0B7A-5B6F-7F287C79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78" y="2888096"/>
            <a:ext cx="1962251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r&#10;&#10;Description automatically generated">
            <a:extLst>
              <a:ext uri="{FF2B5EF4-FFF2-40B4-BE49-F238E27FC236}">
                <a16:creationId xmlns:a16="http://schemas.microsoft.com/office/drawing/2014/main" id="{815101DB-2684-AB57-32A2-094F01491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09" y="192874"/>
            <a:ext cx="8551341" cy="4051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1DA91-9FE1-725D-B368-A735F7C3B394}"/>
              </a:ext>
            </a:extLst>
          </p:cNvPr>
          <p:cNvSpPr txBox="1"/>
          <p:nvPr/>
        </p:nvSpPr>
        <p:spPr>
          <a:xfrm>
            <a:off x="524286" y="6046774"/>
            <a:ext cx="11303277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https://www.energy.gov/energysaver/articles/how-lithium-ion-batteries-work#:~:text=The%20Basics&amp;text=The%20anode%20and%20cathode%20store,at%20the%20positive%20current%20collector</a:t>
            </a:r>
            <a:r>
              <a:rPr lang="en-A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BEC5B-DA38-0A58-71AF-983A72C34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527" y="4329445"/>
            <a:ext cx="4274829" cy="570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769C4-8A6F-836B-E58F-E90710817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610" y="4329445"/>
            <a:ext cx="3520424" cy="478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B2457-4E93-01B9-E9E1-78F45DA42AFE}"/>
              </a:ext>
            </a:extLst>
          </p:cNvPr>
          <p:cNvSpPr txBox="1"/>
          <p:nvPr/>
        </p:nvSpPr>
        <p:spPr>
          <a:xfrm>
            <a:off x="2186609" y="4899990"/>
            <a:ext cx="8637104" cy="1046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b="1" dirty="0"/>
              <a:t>reduction at the cathode (+)                                oxidation at the anode (-)</a:t>
            </a:r>
          </a:p>
          <a:p>
            <a:endParaRPr lang="en-AU" dirty="0"/>
          </a:p>
          <a:p>
            <a:r>
              <a:rPr lang="en-AU" sz="2200" dirty="0"/>
              <a:t>cobalt reduced to 3+                                                       LiC</a:t>
            </a:r>
            <a:r>
              <a:rPr lang="en-AU" sz="1400" dirty="0"/>
              <a:t>6</a:t>
            </a:r>
            <a:r>
              <a:rPr lang="en-AU" sz="2200" dirty="0"/>
              <a:t> releases electrons</a:t>
            </a:r>
          </a:p>
        </p:txBody>
      </p:sp>
    </p:spTree>
    <p:extLst>
      <p:ext uri="{BB962C8B-B14F-4D97-AF65-F5344CB8AC3E}">
        <p14:creationId xmlns:p14="http://schemas.microsoft.com/office/powerpoint/2010/main" val="200491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328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</cp:revision>
  <dcterms:created xsi:type="dcterms:W3CDTF">2023-09-12T23:39:47Z</dcterms:created>
  <dcterms:modified xsi:type="dcterms:W3CDTF">2023-09-13T01:15:05Z</dcterms:modified>
</cp:coreProperties>
</file>