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5" r:id="rId6"/>
    <p:sldId id="258" r:id="rId7"/>
    <p:sldId id="263" r:id="rId8"/>
    <p:sldId id="261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8F4E-F26F-49BE-9F17-74967B31D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4C5-47CF-4838-B9B0-415A3DFF6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38227-478D-491D-8A96-E74FC477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81FD3-B6D6-45AC-A264-CE9510EC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EAA0-A07A-42CE-9185-99289201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157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2618-6144-4F56-AB3C-F8B0F071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163F1-5BB2-4988-A6A3-15E352F03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442E-4C9D-4B44-8247-080D718A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15FB9-0C28-4665-8E4B-D35EB10A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0DCBF-16DF-410F-B777-E26975EF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E7B89-6B18-4D11-A3CA-82761AD2C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B5BDD-6966-4BC2-87BD-E4970E44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3701-EAA6-47C4-88E8-692CC15F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431B9-B1CF-4D30-B73E-273A7612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E75BE-DDBB-4D12-8AAA-69AF3C45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80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E14B-C794-485B-AE64-B68E93A1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74A1-BCA6-4D7E-812D-D0EC2987B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122B7-EA95-429A-B5BC-8A86898F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47169-6126-471E-A56D-D29A9BD5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73399-7A1D-4CA2-B6C9-0C4FD475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28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3484-314B-49FA-9C10-630BD301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6329F-C49C-4151-9394-CECFECCC6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F4F25-B3DE-40E7-9488-00C18A1E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0B17-1DF4-473F-BB9B-78BDABE1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7643B-17B1-46D4-973D-550B72CD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034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DCEA-D76F-4533-B7E6-7E985EEF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AC82-4969-4CED-A7E3-7B590C48F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2506-BF33-413D-8727-8F6C2FF09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51AD0-12E1-48EF-B97A-CF2A05D1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F3C18-FE62-424E-A332-56A8F364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0D2A5-1B0E-4FE9-BCC3-2E4E8F69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49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8EC9-2267-49DD-BA38-0B36C923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A6958-C595-4C5D-86CE-B7C08EEF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7E1F0-1215-43DF-8B19-AE9036593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EDA15-2E9E-463D-863F-A6BFFF139D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8BCBB-D3A2-4B52-BEA4-4B20C7A8D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39D4B-C025-4EDE-A80A-0AAA8DE2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7BFC7-F96A-421F-B3CA-0AC53360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AA7E1-D6D3-47A9-9269-CD936F8E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28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487E-8809-4008-8E5D-B4A9A3C0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AC250-9049-486B-B9ED-5A923018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A6B97-40D6-466C-8A1B-FD448725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43E9C-6472-4DEB-BB62-5BEFE0B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75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A89AE-1E24-4717-882B-BB477258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AB444-238B-454C-A730-1A73F9FA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07FBD-0045-4047-A73B-DCE48988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0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A701-F92C-471F-B536-94FE8611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C2E8E-2AA1-478D-B439-94025F63A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04D20-729C-4BB2-BA2B-D6E7AFC28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CBFEC-8CC5-4481-87AD-7BEEF8C2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FF967-1FF3-44C5-9FE4-FBAD911F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6B19F-9F10-4B06-9C74-940B76C9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81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4FFD-3646-4AAE-802E-B5C85FE8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42934-5715-45D3-A829-0755FCF9E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6A6A9-981C-40EC-8FFB-A7467DE80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083D8-15CD-4E94-8D19-0EBBBEDC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E4643-39C4-45D3-BF09-2C499DF5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558F3-5FBB-4838-AAFE-46F968CE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63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DA193-3C20-4835-AFC7-2D1F25EF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3BF7A-FE53-4629-826A-781B83D9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D682-E360-424E-AD83-B8199C070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5279-CB7A-4FC4-ABF8-69B7B86E4477}" type="datetimeFigureOut">
              <a:rPr lang="en-AU" smtClean="0"/>
              <a:t>10/07/2020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484B7-79ED-4698-97C3-B7A7AAECB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BA430-A3B7-4C5F-A310-9422FF7DB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38C79-BBBA-4730-A7A9-A80DF17BFB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56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5DF27F-561D-459D-9AE9-703B95B42CDA}"/>
              </a:ext>
            </a:extLst>
          </p:cNvPr>
          <p:cNvSpPr txBox="1"/>
          <p:nvPr/>
        </p:nvSpPr>
        <p:spPr>
          <a:xfrm>
            <a:off x="1367407" y="469783"/>
            <a:ext cx="5494788" cy="630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Olive oil: Cobram estate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23C41-0122-4551-9397-06556420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2" y="2529717"/>
            <a:ext cx="3076575" cy="241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FED24-2DA4-401B-A568-7E01CD10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1455140"/>
            <a:ext cx="2343150" cy="3276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F909F-700D-47E8-BB0E-55EBD7AAB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356" y="1326638"/>
            <a:ext cx="5171528" cy="5460171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BA73CDDB-B3CE-4863-B2CE-764EAE914AFA}"/>
              </a:ext>
            </a:extLst>
          </p:cNvPr>
          <p:cNvSpPr/>
          <p:nvPr/>
        </p:nvSpPr>
        <p:spPr>
          <a:xfrm>
            <a:off x="6862195" y="1560352"/>
            <a:ext cx="302003" cy="3020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65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35881-5322-4AED-93F8-4B4B600203F0}"/>
              </a:ext>
            </a:extLst>
          </p:cNvPr>
          <p:cNvSpPr txBox="1"/>
          <p:nvPr/>
        </p:nvSpPr>
        <p:spPr>
          <a:xfrm>
            <a:off x="1357619" y="369116"/>
            <a:ext cx="8742725" cy="2785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u="sng" dirty="0"/>
              <a:t>Health</a:t>
            </a:r>
            <a:r>
              <a:rPr lang="en-AU" sz="3500" dirty="0"/>
              <a:t>:</a:t>
            </a:r>
          </a:p>
          <a:p>
            <a:r>
              <a:rPr lang="en-AU" sz="3500" dirty="0"/>
              <a:t>Olive oil is part of the Mediterranean diet which is good for the heart and blood.</a:t>
            </a:r>
          </a:p>
          <a:p>
            <a:r>
              <a:rPr lang="en-AU" sz="3500" dirty="0"/>
              <a:t>Oleic acid is monounsaturated.</a:t>
            </a:r>
          </a:p>
          <a:p>
            <a:r>
              <a:rPr lang="en-AU" sz="3500" dirty="0"/>
              <a:t>High level of antioxidants.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7089F-8158-44DB-A3F9-D2C95B0F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43" y="3075570"/>
            <a:ext cx="5934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B0C15-E006-47B0-8932-A10BE2A9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7" y="557212"/>
            <a:ext cx="4371975" cy="2733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C3D89-7FCF-4E6A-93CC-88FF5A61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09" y="3501181"/>
            <a:ext cx="6934200" cy="300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FD1C03-BCB1-4EA7-987A-D44814173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700" y="538533"/>
            <a:ext cx="4234862" cy="2246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54298-7403-4E30-BFEC-327404F265E2}"/>
              </a:ext>
            </a:extLst>
          </p:cNvPr>
          <p:cNvSpPr txBox="1"/>
          <p:nvPr/>
        </p:nvSpPr>
        <p:spPr>
          <a:xfrm>
            <a:off x="3993161" y="833794"/>
            <a:ext cx="3514986" cy="1708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Cuttings to small plants to olive grove</a:t>
            </a:r>
          </a:p>
        </p:txBody>
      </p:sp>
    </p:spTree>
    <p:extLst>
      <p:ext uri="{BB962C8B-B14F-4D97-AF65-F5344CB8AC3E}">
        <p14:creationId xmlns:p14="http://schemas.microsoft.com/office/powerpoint/2010/main" val="276070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9A776-828A-45EB-A142-E283297A24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0873" y="1447275"/>
            <a:ext cx="4953000" cy="4533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A0090E-0752-4E15-8B82-9D358698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18" y="564203"/>
            <a:ext cx="6543675" cy="4219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F163A4-230D-42BC-AA23-9380FAF57A48}"/>
              </a:ext>
            </a:extLst>
          </p:cNvPr>
          <p:cNvSpPr txBox="1"/>
          <p:nvPr/>
        </p:nvSpPr>
        <p:spPr>
          <a:xfrm>
            <a:off x="192946" y="4924338"/>
            <a:ext cx="6291744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Harvest time:</a:t>
            </a:r>
          </a:p>
          <a:p>
            <a:r>
              <a:rPr lang="en-AU" sz="3500" dirty="0"/>
              <a:t>Mechanical picker loads a hopper</a:t>
            </a:r>
          </a:p>
        </p:txBody>
      </p:sp>
    </p:spTree>
    <p:extLst>
      <p:ext uri="{BB962C8B-B14F-4D97-AF65-F5344CB8AC3E}">
        <p14:creationId xmlns:p14="http://schemas.microsoft.com/office/powerpoint/2010/main" val="152184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8B583E-AC2C-4DD8-90A8-337BA9D179CF}"/>
              </a:ext>
            </a:extLst>
          </p:cNvPr>
          <p:cNvPicPr/>
          <p:nvPr/>
        </p:nvPicPr>
        <p:blipFill rotWithShape="1">
          <a:blip r:embed="rId2"/>
          <a:srcRect b="39766"/>
          <a:stretch/>
        </p:blipFill>
        <p:spPr>
          <a:xfrm>
            <a:off x="5805664" y="303848"/>
            <a:ext cx="5731510" cy="3764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25CA0-EF0F-44AF-8CDD-D16FF051E46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6" y="555494"/>
            <a:ext cx="4431790" cy="3261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5FDDA-A1F6-44D6-A257-F338B1DBA216}"/>
              </a:ext>
            </a:extLst>
          </p:cNvPr>
          <p:cNvSpPr txBox="1"/>
          <p:nvPr/>
        </p:nvSpPr>
        <p:spPr>
          <a:xfrm>
            <a:off x="1048626" y="4202884"/>
            <a:ext cx="4431790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u="sng" dirty="0"/>
              <a:t>Old</a:t>
            </a:r>
          </a:p>
          <a:p>
            <a:r>
              <a:rPr lang="en-AU" sz="3500" dirty="0"/>
              <a:t>Stone wheel pulled by</a:t>
            </a:r>
          </a:p>
          <a:p>
            <a:r>
              <a:rPr lang="en-AU" sz="3500" dirty="0"/>
              <a:t>a horse to grind olives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0170-AD56-4658-833C-47DDC94C8287}"/>
              </a:ext>
            </a:extLst>
          </p:cNvPr>
          <p:cNvSpPr txBox="1"/>
          <p:nvPr/>
        </p:nvSpPr>
        <p:spPr>
          <a:xfrm>
            <a:off x="6096000" y="4202884"/>
            <a:ext cx="4431790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u="sng" dirty="0"/>
              <a:t>New</a:t>
            </a:r>
          </a:p>
          <a:p>
            <a:r>
              <a:rPr lang="en-AU" sz="3500" dirty="0"/>
              <a:t>Mechanised crushing device</a:t>
            </a:r>
          </a:p>
        </p:txBody>
      </p:sp>
    </p:spTree>
    <p:extLst>
      <p:ext uri="{BB962C8B-B14F-4D97-AF65-F5344CB8AC3E}">
        <p14:creationId xmlns:p14="http://schemas.microsoft.com/office/powerpoint/2010/main" val="256355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A6407-AEFC-4FCF-A8D6-9E7193253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60" y="498314"/>
            <a:ext cx="4324350" cy="3495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2980E-F011-43E5-AFBA-C840F3EC69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4" y="364940"/>
            <a:ext cx="4748737" cy="3495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412E5-8581-47D8-8D1D-6ED0C7E36C7B}"/>
              </a:ext>
            </a:extLst>
          </p:cNvPr>
          <p:cNvSpPr txBox="1"/>
          <p:nvPr/>
        </p:nvSpPr>
        <p:spPr>
          <a:xfrm>
            <a:off x="2241260" y="4337108"/>
            <a:ext cx="5736670" cy="630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Oil emerging after pressing</a:t>
            </a:r>
          </a:p>
        </p:txBody>
      </p:sp>
    </p:spTree>
    <p:extLst>
      <p:ext uri="{BB962C8B-B14F-4D97-AF65-F5344CB8AC3E}">
        <p14:creationId xmlns:p14="http://schemas.microsoft.com/office/powerpoint/2010/main" val="383330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FC0855-4484-4783-B414-D23A71DBA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8222" y="122900"/>
            <a:ext cx="7734167" cy="4520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424380-86CA-4326-B54C-17443E46335A}"/>
              </a:ext>
            </a:extLst>
          </p:cNvPr>
          <p:cNvSpPr txBox="1"/>
          <p:nvPr/>
        </p:nvSpPr>
        <p:spPr>
          <a:xfrm>
            <a:off x="411061" y="4492749"/>
            <a:ext cx="110483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u="sng" dirty="0"/>
              <a:t>Process</a:t>
            </a:r>
          </a:p>
          <a:p>
            <a:r>
              <a:rPr lang="en-AU" sz="3500" dirty="0"/>
              <a:t>Olives are washed and crushed. A </a:t>
            </a:r>
            <a:r>
              <a:rPr lang="en-AU" sz="3500" dirty="0" err="1"/>
              <a:t>malaxer</a:t>
            </a:r>
            <a:r>
              <a:rPr lang="en-AU" sz="3500" dirty="0"/>
              <a:t> chops the olives, freeing more oil.</a:t>
            </a:r>
          </a:p>
          <a:p>
            <a:r>
              <a:rPr lang="en-AU" sz="3500" dirty="0"/>
              <a:t>Oil is decanted off from water.     </a:t>
            </a:r>
            <a:r>
              <a:rPr lang="en-AU" dirty="0"/>
              <a:t>A solvent can be used to extract remaining oil</a:t>
            </a:r>
            <a:endParaRPr lang="en-AU" sz="3500" dirty="0"/>
          </a:p>
        </p:txBody>
      </p:sp>
    </p:spTree>
    <p:extLst>
      <p:ext uri="{BB962C8B-B14F-4D97-AF65-F5344CB8AC3E}">
        <p14:creationId xmlns:p14="http://schemas.microsoft.com/office/powerpoint/2010/main" val="403228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8B922-8EA7-414D-A029-D0CEAD568935}"/>
              </a:ext>
            </a:extLst>
          </p:cNvPr>
          <p:cNvSpPr txBox="1"/>
          <p:nvPr/>
        </p:nvSpPr>
        <p:spPr>
          <a:xfrm>
            <a:off x="453008" y="243281"/>
            <a:ext cx="10201010" cy="2785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u="sng" dirty="0"/>
              <a:t>Virgin oil: </a:t>
            </a:r>
            <a:r>
              <a:rPr lang="en-AU" sz="3500" dirty="0"/>
              <a:t>The extraction is purely mechanical with no solvent used.</a:t>
            </a:r>
          </a:p>
          <a:p>
            <a:r>
              <a:rPr lang="en-AU" sz="3500" u="sng" dirty="0"/>
              <a:t>Cold-pressed:</a:t>
            </a:r>
            <a:r>
              <a:rPr lang="en-AU" sz="3500" dirty="0"/>
              <a:t> Extraction is at low temperature. This is more difficult but the oil is less likely to suffer any degradation.</a:t>
            </a:r>
            <a:endParaRPr lang="en-AU" sz="350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1E0DD-97FC-48D7-808C-8A485CD9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678" y="2381336"/>
            <a:ext cx="3464129" cy="40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4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89992-A9B9-4343-AE63-E82D343D8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57453" y="3243238"/>
            <a:ext cx="5731510" cy="2753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93AA6-C29B-49F9-A3AC-5830A973BB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9924" y="2072212"/>
            <a:ext cx="251015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67F537-A451-44AF-96A1-C68D8C2D2F47}"/>
              </a:ext>
            </a:extLst>
          </p:cNvPr>
          <p:cNvSpPr txBox="1"/>
          <p:nvPr/>
        </p:nvSpPr>
        <p:spPr>
          <a:xfrm>
            <a:off x="3227665" y="444616"/>
            <a:ext cx="8391087" cy="216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Quality control: Oil tested for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free oleic acid. The lower the value, the less degradation that has occurred.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peroxide content: This increases with rancidity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oil mix. Levels of oleic acid and other oils should match accepted levels if the oil is pure.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/>
              <a:t>sterol levels</a:t>
            </a:r>
          </a:p>
        </p:txBody>
      </p:sp>
    </p:spTree>
    <p:extLst>
      <p:ext uri="{BB962C8B-B14F-4D97-AF65-F5344CB8AC3E}">
        <p14:creationId xmlns:p14="http://schemas.microsoft.com/office/powerpoint/2010/main" val="151885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997FF0-E870-4C74-A8B7-6311166DF9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0658" y="498184"/>
            <a:ext cx="10083083" cy="3307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407B8-F3DB-4F5A-A95B-E6319E40C7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28" y="5697900"/>
            <a:ext cx="3519342" cy="1141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92F99C-DA05-4342-A4A6-DD679606C6DE}"/>
              </a:ext>
            </a:extLst>
          </p:cNvPr>
          <p:cNvSpPr txBox="1"/>
          <p:nvPr/>
        </p:nvSpPr>
        <p:spPr>
          <a:xfrm>
            <a:off x="359329" y="4035105"/>
            <a:ext cx="9405455" cy="1708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Oil mix: Oleic acid should be around 70% and a mix of other fatty acids are present.</a:t>
            </a:r>
          </a:p>
          <a:p>
            <a:r>
              <a:rPr lang="en-AU" sz="3500" dirty="0"/>
              <a:t>Vitamin E (below) is also present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019497-47E9-471E-A6A7-CD00A66F5B7E}"/>
              </a:ext>
            </a:extLst>
          </p:cNvPr>
          <p:cNvCxnSpPr/>
          <p:nvPr/>
        </p:nvCxnSpPr>
        <p:spPr>
          <a:xfrm flipH="1" flipV="1">
            <a:off x="7533314" y="2541864"/>
            <a:ext cx="1585519" cy="3733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1BF747-3C6E-4FA7-9720-5A4B4484F6A0}"/>
              </a:ext>
            </a:extLst>
          </p:cNvPr>
          <p:cNvSpPr txBox="1"/>
          <p:nvPr/>
        </p:nvSpPr>
        <p:spPr>
          <a:xfrm>
            <a:off x="7450984" y="6044345"/>
            <a:ext cx="3833770" cy="6309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500" dirty="0"/>
              <a:t>Single C=C bond</a:t>
            </a:r>
          </a:p>
        </p:txBody>
      </p:sp>
    </p:spTree>
    <p:extLst>
      <p:ext uri="{BB962C8B-B14F-4D97-AF65-F5344CB8AC3E}">
        <p14:creationId xmlns:p14="http://schemas.microsoft.com/office/powerpoint/2010/main" val="381325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220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8</cp:revision>
  <dcterms:created xsi:type="dcterms:W3CDTF">2020-07-10T08:48:04Z</dcterms:created>
  <dcterms:modified xsi:type="dcterms:W3CDTF">2020-07-10T10:04:08Z</dcterms:modified>
</cp:coreProperties>
</file>