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CE85B-EF54-43C5-AB35-AC5AA4B4F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FEF0E-5B24-4DAB-8563-B6804BD73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594E9-4431-4743-BB72-694707EE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5A6-F316-4E9B-AAF7-B35AC3EAE4F9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802B-2C93-4789-8D62-4FE0C856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E2DF8-7D6F-44BF-9E2D-A9CAE3B4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A198-3CAA-4938-82AD-8AB998484E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326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D11E-9F71-4192-A063-ABFCD992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977CE-9226-4976-95ED-9A91E063D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01316-943E-453F-B064-C14CB3EC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5A6-F316-4E9B-AAF7-B35AC3EAE4F9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FB75E-5D10-4B2C-B718-4274A54F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95A55-A533-43B0-8FDC-FE72CD58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A198-3CAA-4938-82AD-8AB998484E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55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669FF8-3064-47A8-842B-BE2BC3C24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C9722-9FC5-40DC-9567-0DB1288FE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38BC4-D3F3-47C6-AED9-49CB9258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5A6-F316-4E9B-AAF7-B35AC3EAE4F9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7AA60-185E-4C5A-84E2-074EF769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BDFF8-457F-4E2F-86CC-DD2EA51D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A198-3CAA-4938-82AD-8AB998484E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985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B707A-CC8C-4789-B9E4-49D8095A2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D1BB6-717F-480E-B81E-DEBC8782D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14C0C-3617-46A9-ABEB-49F3451E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5A6-F316-4E9B-AAF7-B35AC3EAE4F9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EE1F7-CD4D-45B6-963A-1B457DD6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0B1BC-5A66-4DD2-A5E2-290227D5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A198-3CAA-4938-82AD-8AB998484E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307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C633-EE4E-4565-B0D5-C00D18BF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BF08D-EE22-4E4E-A8E7-61881CFD0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3C745-E2D4-482A-B3D3-80C3695BB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5A6-F316-4E9B-AAF7-B35AC3EAE4F9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5A9EE-256D-4225-B6C8-7B6B6094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2CAC1-E0C3-44A4-8B56-7D563ECA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A198-3CAA-4938-82AD-8AB998484E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86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18C00-4071-425C-8106-849F18AC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2E7A8-BEAD-41F1-AAC1-F27CFB5B2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9137C-6439-482A-9E71-74D883E30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79545-AE4B-4517-BC0B-9DB501DD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5A6-F316-4E9B-AAF7-B35AC3EAE4F9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CFB1C-34A9-40FB-B854-4749C688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386AD-4D7D-4DC3-91A2-2037467C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A198-3CAA-4938-82AD-8AB998484E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923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583A-627A-4C6C-B18B-4B5EF9B06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798C1-6EB4-4FC4-BBCA-90F4E6431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7CE6C-145D-45B7-937B-D72FFA83B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76228A-C16D-4A5C-883E-13D4F0273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D7062E-2BF4-414B-BB16-08E924965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E257C4-F0F3-46DF-B3F0-22957956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5A6-F316-4E9B-AAF7-B35AC3EAE4F9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1CEDEB-1B4B-47A4-BD17-7BEC91A74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8E086-A2B8-4AEB-AAE1-BABE093E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A198-3CAA-4938-82AD-8AB998484E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39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7312-611E-444B-BF06-31203948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A5FD27-CA38-473D-9B57-25D26428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5A6-F316-4E9B-AAF7-B35AC3EAE4F9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C938B-5EA4-4B78-A2A1-779FCB42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AF792-2BC6-4969-B4AC-945C8CC9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A198-3CAA-4938-82AD-8AB998484E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053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29116-D308-446D-B8CC-9117D3FA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5A6-F316-4E9B-AAF7-B35AC3EAE4F9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F746B-C549-4903-BFEA-521FF770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77D42-3510-4745-900B-2E5B2161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A198-3CAA-4938-82AD-8AB998484E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64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425A9-8626-4F9B-953D-3C0B43B1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34CE-B666-4DEB-8C03-6B184E314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8AED9-F66A-44CA-9B51-A5EF29816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5E07B-B64D-4310-AD1A-2E3AFE91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5A6-F316-4E9B-AAF7-B35AC3EAE4F9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F95C3-54EA-4B33-8D60-51EFC591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32992-4E53-43EA-B838-4FEA3BAB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A198-3CAA-4938-82AD-8AB998484E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5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F416B-8F4F-4F96-8C8D-CDCFBFDA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173AA-11AA-41CB-895F-C70E5A15D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CCCD3-E258-49A7-93EC-B9F7EA2E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D3D66-0B06-4EBB-8E23-5C2119292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5A6-F316-4E9B-AAF7-B35AC3EAE4F9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A34FD-1D5D-4FEF-A3E9-202E18F7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B29AF-B970-4877-9B60-93E29622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A198-3CAA-4938-82AD-8AB998484E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139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AF4DAE-4629-4B51-BE52-5237D9072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608CE-8D26-4841-9CFB-B22388F57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31B09-0EA7-4414-B8A7-ABAB21B67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535A6-F316-4E9B-AAF7-B35AC3EAE4F9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75F55-6EA1-42EB-9C57-C8243A9C9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4AE8F-BDCD-4061-A6DC-F9D493C02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9A198-3CAA-4938-82AD-8AB998484E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35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2C44F0-3AD6-4E2D-8C72-9E57BEB1DD5F}"/>
              </a:ext>
            </a:extLst>
          </p:cNvPr>
          <p:cNvSpPr txBox="1"/>
          <p:nvPr/>
        </p:nvSpPr>
        <p:spPr>
          <a:xfrm>
            <a:off x="1527142" y="461913"/>
            <a:ext cx="7070103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Sustainable farming – robotics and biogas</a:t>
            </a:r>
            <a:r>
              <a:rPr lang="en-AU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A2C57-7A29-47E6-8F70-3C62397D1D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98896" y="1155738"/>
            <a:ext cx="8180774" cy="46208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281CB-A00C-4513-BF8E-FEA235E2C79C}"/>
              </a:ext>
            </a:extLst>
          </p:cNvPr>
          <p:cNvSpPr txBox="1"/>
          <p:nvPr/>
        </p:nvSpPr>
        <p:spPr>
          <a:xfrm>
            <a:off x="2820185" y="5882826"/>
            <a:ext cx="577706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Trigg’s dairy farm near Ballarat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355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89CB04-2D63-4D50-ABCB-758B8AF28133}"/>
              </a:ext>
            </a:extLst>
          </p:cNvPr>
          <p:cNvSpPr txBox="1"/>
          <p:nvPr/>
        </p:nvSpPr>
        <p:spPr>
          <a:xfrm>
            <a:off x="1527142" y="461913"/>
            <a:ext cx="707010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000" dirty="0"/>
              <a:t>The herd of 300 cows never leave this barn</a:t>
            </a:r>
            <a:r>
              <a:rPr lang="en-AU" dirty="0"/>
              <a:t>. They sleep, eat and get milked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57570-E94C-420D-A872-47093AE045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52797" y="1504360"/>
            <a:ext cx="7470691" cy="428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5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E7347-464D-4411-975A-13FA408C3106}"/>
              </a:ext>
            </a:extLst>
          </p:cNvPr>
          <p:cNvSpPr txBox="1"/>
          <p:nvPr/>
        </p:nvSpPr>
        <p:spPr>
          <a:xfrm>
            <a:off x="1527142" y="461913"/>
            <a:ext cx="7070103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All feed is controlled – same diet and amount 365 days a year</a:t>
            </a:r>
            <a:r>
              <a:rPr lang="en-AU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CD1CF-760E-41A9-9B13-6A3CA53DF3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74876" y="1974938"/>
            <a:ext cx="5510006" cy="37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1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A97EB-2684-418B-9057-4795F4571C62}"/>
              </a:ext>
            </a:extLst>
          </p:cNvPr>
          <p:cNvSpPr txBox="1"/>
          <p:nvPr/>
        </p:nvSpPr>
        <p:spPr>
          <a:xfrm>
            <a:off x="1527142" y="461913"/>
            <a:ext cx="7070103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Sustainable farming – robotics and biogas</a:t>
            </a:r>
            <a:r>
              <a:rPr lang="en-AU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4D0DC-5A7A-4B66-A39C-79F1E420FF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68196" y="1874202"/>
            <a:ext cx="4246485" cy="3109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20F2DA-AE02-4BE8-B003-10A382104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453" y="1407933"/>
            <a:ext cx="5991225" cy="438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05A4B6-9FBA-4BFF-BA97-F5391238643A}"/>
              </a:ext>
            </a:extLst>
          </p:cNvPr>
          <p:cNvSpPr txBox="1"/>
          <p:nvPr/>
        </p:nvSpPr>
        <p:spPr>
          <a:xfrm>
            <a:off x="1414021" y="5194169"/>
            <a:ext cx="386498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Cows decide when they will walk into the milker. There is food there as an incentive</a:t>
            </a:r>
          </a:p>
        </p:txBody>
      </p:sp>
    </p:spTree>
    <p:extLst>
      <p:ext uri="{BB962C8B-B14F-4D97-AF65-F5344CB8AC3E}">
        <p14:creationId xmlns:p14="http://schemas.microsoft.com/office/powerpoint/2010/main" val="167715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EED60D-FC29-4CAF-8A24-57E165535759}"/>
              </a:ext>
            </a:extLst>
          </p:cNvPr>
          <p:cNvSpPr txBox="1"/>
          <p:nvPr/>
        </p:nvSpPr>
        <p:spPr>
          <a:xfrm>
            <a:off x="1527142" y="461913"/>
            <a:ext cx="7070103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Computing programs monitor each cows frequency of milking, volume and quality</a:t>
            </a:r>
            <a:r>
              <a:rPr lang="en-AU" dirty="0"/>
              <a:t>. </a:t>
            </a:r>
            <a:r>
              <a:rPr lang="en-AU" sz="2400" dirty="0"/>
              <a:t>Non-performing cows are culled.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822207-3849-49E7-B42F-3373A71434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1" y="2072423"/>
            <a:ext cx="5485123" cy="453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1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6F2C4D-AFC9-42B9-9720-382C25CC5E1A}"/>
              </a:ext>
            </a:extLst>
          </p:cNvPr>
          <p:cNvSpPr txBox="1"/>
          <p:nvPr/>
        </p:nvSpPr>
        <p:spPr>
          <a:xfrm>
            <a:off x="1527142" y="461913"/>
            <a:ext cx="7070103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Sewage is automatically scraped to a holding tank. 25000 litres of effluent collected per day.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4839D2-1D50-4D89-A426-E264545D1E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39970" y="2229694"/>
            <a:ext cx="6382240" cy="40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2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57EF55-6F52-46A9-97E6-BE09E4E09DC7}"/>
              </a:ext>
            </a:extLst>
          </p:cNvPr>
          <p:cNvSpPr txBox="1"/>
          <p:nvPr/>
        </p:nvSpPr>
        <p:spPr>
          <a:xfrm>
            <a:off x="1527142" y="461913"/>
            <a:ext cx="7070103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Solids are pressed from the waste and sold as fertilizer</a:t>
            </a:r>
            <a:r>
              <a:rPr lang="en-AU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C1AB2-0059-4F8A-BE25-C75ABAE40A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42" y="1672530"/>
            <a:ext cx="6466788" cy="45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0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8F375C-2093-472F-BC3E-F03CB774C3F5}"/>
              </a:ext>
            </a:extLst>
          </p:cNvPr>
          <p:cNvSpPr txBox="1"/>
          <p:nvPr/>
        </p:nvSpPr>
        <p:spPr>
          <a:xfrm>
            <a:off x="5854045" y="716437"/>
            <a:ext cx="5241303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Liquids are pumped into sealed shipping containers. These act as digestors, producing biogas.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3366E-0F82-4458-AB44-AB0C11D8A4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46" y="1019607"/>
            <a:ext cx="5747326" cy="4543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9154B8-A9A4-46D8-A42C-3694F28EA93C}"/>
              </a:ext>
            </a:extLst>
          </p:cNvPr>
          <p:cNvSpPr txBox="1"/>
          <p:nvPr/>
        </p:nvSpPr>
        <p:spPr>
          <a:xfrm>
            <a:off x="7013542" y="3291467"/>
            <a:ext cx="252638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u="sng" dirty="0"/>
              <a:t>Biogas composition</a:t>
            </a:r>
          </a:p>
          <a:p>
            <a:r>
              <a:rPr lang="en-AU" dirty="0"/>
              <a:t>Methane 60 %</a:t>
            </a:r>
          </a:p>
          <a:p>
            <a:r>
              <a:rPr lang="en-AU" dirty="0"/>
              <a:t>CO</a:t>
            </a:r>
            <a:r>
              <a:rPr lang="en-AU" sz="1000" dirty="0"/>
              <a:t>2     </a:t>
            </a:r>
            <a:r>
              <a:rPr lang="en-AU" dirty="0"/>
              <a:t>         25 %</a:t>
            </a:r>
          </a:p>
          <a:p>
            <a:r>
              <a:rPr lang="en-AU" dirty="0"/>
              <a:t>Water</a:t>
            </a:r>
          </a:p>
          <a:p>
            <a:r>
              <a:rPr lang="en-AU" dirty="0"/>
              <a:t>Hydrogen </a:t>
            </a:r>
            <a:r>
              <a:rPr lang="en-AU" dirty="0" err="1"/>
              <a:t>sulfide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610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1A712E-983F-43AA-9902-50588016F72E}"/>
              </a:ext>
            </a:extLst>
          </p:cNvPr>
          <p:cNvSpPr txBox="1"/>
          <p:nvPr/>
        </p:nvSpPr>
        <p:spPr>
          <a:xfrm>
            <a:off x="1527142" y="461913"/>
            <a:ext cx="10162095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Two uses for the methane-</a:t>
            </a:r>
          </a:p>
          <a:p>
            <a:pPr marL="457200" indent="-457200">
              <a:buFontTx/>
              <a:buChar char="-"/>
            </a:pPr>
            <a:r>
              <a:rPr lang="en-AU" sz="3000" dirty="0"/>
              <a:t>Burnt in a boiler to heat the content of the digestor at 37 </a:t>
            </a:r>
            <a:r>
              <a:rPr lang="en-AU" sz="1200" dirty="0"/>
              <a:t>0</a:t>
            </a:r>
            <a:r>
              <a:rPr lang="en-AU" sz="3000" dirty="0"/>
              <a:t>C</a:t>
            </a:r>
            <a:r>
              <a:rPr lang="en-AU" dirty="0"/>
              <a:t>.</a:t>
            </a:r>
          </a:p>
          <a:p>
            <a:pPr marL="285750" indent="-285750">
              <a:buFontTx/>
              <a:buChar char="-"/>
            </a:pPr>
            <a:r>
              <a:rPr lang="en-AU" sz="3000" dirty="0"/>
              <a:t>Combusted in the generator below to produce electricity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C70C2-7F0A-43A1-8452-F6D7466AA0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31" y="2083181"/>
            <a:ext cx="5191108" cy="41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170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6</cp:revision>
  <dcterms:created xsi:type="dcterms:W3CDTF">2019-05-12T06:39:56Z</dcterms:created>
  <dcterms:modified xsi:type="dcterms:W3CDTF">2019-05-13T04:33:38Z</dcterms:modified>
</cp:coreProperties>
</file>